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40"/>
  </p:notesMasterIdLst>
  <p:sldIdLst>
    <p:sldId id="256" r:id="rId3"/>
    <p:sldId id="257" r:id="rId4"/>
    <p:sldId id="699" r:id="rId5"/>
    <p:sldId id="695" r:id="rId6"/>
    <p:sldId id="693" r:id="rId7"/>
    <p:sldId id="677" r:id="rId8"/>
    <p:sldId id="694" r:id="rId9"/>
    <p:sldId id="321" r:id="rId10"/>
    <p:sldId id="309" r:id="rId11"/>
    <p:sldId id="315" r:id="rId12"/>
    <p:sldId id="316" r:id="rId13"/>
    <p:sldId id="318" r:id="rId14"/>
    <p:sldId id="319" r:id="rId15"/>
    <p:sldId id="320" r:id="rId16"/>
    <p:sldId id="310" r:id="rId17"/>
    <p:sldId id="306" r:id="rId18"/>
    <p:sldId id="307" r:id="rId19"/>
    <p:sldId id="302" r:id="rId20"/>
    <p:sldId id="526" r:id="rId21"/>
    <p:sldId id="390" r:id="rId22"/>
    <p:sldId id="394" r:id="rId23"/>
    <p:sldId id="407" r:id="rId24"/>
    <p:sldId id="656" r:id="rId25"/>
    <p:sldId id="610" r:id="rId26"/>
    <p:sldId id="611" r:id="rId27"/>
    <p:sldId id="700" r:id="rId28"/>
    <p:sldId id="696" r:id="rId29"/>
    <p:sldId id="271" r:id="rId30"/>
    <p:sldId id="273" r:id="rId31"/>
    <p:sldId id="272" r:id="rId32"/>
    <p:sldId id="698" r:id="rId33"/>
    <p:sldId id="701" r:id="rId34"/>
    <p:sldId id="686" r:id="rId35"/>
    <p:sldId id="685" r:id="rId36"/>
    <p:sldId id="690" r:id="rId37"/>
    <p:sldId id="692" r:id="rId38"/>
    <p:sldId id="646" r:id="rId39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/>
    <p:restoredTop sz="95946"/>
  </p:normalViewPr>
  <p:slideViewPr>
    <p:cSldViewPr snapToGrid="0" snapToObjects="1">
      <p:cViewPr varScale="1">
        <p:scale>
          <a:sx n="64" d="100"/>
          <a:sy n="64" d="100"/>
        </p:scale>
        <p:origin x="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hanne\Dropbox\Jagatud%20Mihkliga\2024%20V&#245;rumaa%20mingi%20v&#228;rk\Rahvastikuanal&#252;&#252;s_V&#245;rumaa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'G2'!$C$44</c:f>
              <c:strCache>
                <c:ptCount val="1"/>
                <c:pt idx="0">
                  <c:v>Rahvaarv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'G2'!$B$45:$B$60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'G2'!$C$45:$C$60</c:f>
              <c:numCache>
                <c:formatCode>#,##0</c:formatCode>
                <c:ptCount val="16"/>
                <c:pt idx="0">
                  <c:v>41705</c:v>
                </c:pt>
                <c:pt idx="1">
                  <c:v>41129</c:v>
                </c:pt>
                <c:pt idx="2">
                  <c:v>40728</c:v>
                </c:pt>
                <c:pt idx="3">
                  <c:v>40359</c:v>
                </c:pt>
                <c:pt idx="4">
                  <c:v>39657</c:v>
                </c:pt>
                <c:pt idx="5">
                  <c:v>38840</c:v>
                </c:pt>
                <c:pt idx="6">
                  <c:v>38226</c:v>
                </c:pt>
                <c:pt idx="7">
                  <c:v>37742</c:v>
                </c:pt>
                <c:pt idx="8">
                  <c:v>37256</c:v>
                </c:pt>
                <c:pt idx="9">
                  <c:v>36897</c:v>
                </c:pt>
                <c:pt idx="10">
                  <c:v>36510</c:v>
                </c:pt>
                <c:pt idx="11">
                  <c:v>35780</c:v>
                </c:pt>
                <c:pt idx="12">
                  <c:v>35317</c:v>
                </c:pt>
                <c:pt idx="13">
                  <c:v>34836</c:v>
                </c:pt>
                <c:pt idx="14">
                  <c:v>35006</c:v>
                </c:pt>
                <c:pt idx="15">
                  <c:v>34670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5-4272-A528-39099AADB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3261080"/>
        <c:axId val="413262392"/>
      </c:barChart>
      <c:lineChart>
        <c:grouping val="standard"/>
        <c:varyColors val="0"/>
        <c:ser>
          <c:idx val="1"/>
          <c:order val="1"/>
          <c:tx>
            <c:strRef>
              <c:f>'G2'!$D$44</c:f>
              <c:strCache>
                <c:ptCount val="1"/>
                <c:pt idx="0">
                  <c:v>Muutus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'G2'!$B$45:$B$60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'G2'!$D$45:$D$60</c:f>
              <c:numCache>
                <c:formatCode>0.0%</c:formatCode>
                <c:ptCount val="16"/>
                <c:pt idx="0">
                  <c:v>-1.3811293609878872E-2</c:v>
                </c:pt>
                <c:pt idx="1">
                  <c:v>-9.7498115684796494E-3</c:v>
                </c:pt>
                <c:pt idx="2">
                  <c:v>-9.060106069534446E-3</c:v>
                </c:pt>
                <c:pt idx="3">
                  <c:v>-1.7393889838697718E-2</c:v>
                </c:pt>
                <c:pt idx="4">
                  <c:v>-2.0601659227879043E-2</c:v>
                </c:pt>
                <c:pt idx="5">
                  <c:v>-1.580844490216271E-2</c:v>
                </c:pt>
                <c:pt idx="6">
                  <c:v>-1.2661539266467847E-2</c:v>
                </c:pt>
                <c:pt idx="7">
                  <c:v>-1.28769010651264E-2</c:v>
                </c:pt>
                <c:pt idx="8">
                  <c:v>-9.6360317801159612E-3</c:v>
                </c:pt>
                <c:pt idx="9">
                  <c:v>-1.0488657614440178E-2</c:v>
                </c:pt>
                <c:pt idx="10">
                  <c:v>-1.9994522048753738E-2</c:v>
                </c:pt>
                <c:pt idx="11">
                  <c:v>-1.2940190050307443E-2</c:v>
                </c:pt>
                <c:pt idx="12">
                  <c:v>-1.361950335532458E-2</c:v>
                </c:pt>
                <c:pt idx="13">
                  <c:v>4.880009185899592E-3</c:v>
                </c:pt>
                <c:pt idx="14">
                  <c:v>-9.5983545677883475E-3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5-4272-A528-39099AADB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552944"/>
        <c:axId val="673552616"/>
      </c:lineChart>
      <c:catAx>
        <c:axId val="41326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2392"/>
        <c:crosses val="autoZero"/>
        <c:auto val="1"/>
        <c:lblAlgn val="ctr"/>
        <c:lblOffset val="100"/>
        <c:noMultiLvlLbl val="0"/>
      </c:catAx>
      <c:valAx>
        <c:axId val="4132623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1080"/>
        <c:crosses val="autoZero"/>
        <c:crossBetween val="between"/>
      </c:valAx>
      <c:valAx>
        <c:axId val="67355261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673552944"/>
        <c:crosses val="max"/>
        <c:crossBetween val="between"/>
      </c:valAx>
      <c:catAx>
        <c:axId val="67355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552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884978039074123E-2"/>
          <c:y val="3.9930657283772063E-2"/>
          <c:w val="0.90209982551593138"/>
          <c:h val="0.8010049834717948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'G3'!$B$26</c:f>
              <c:strCache>
                <c:ptCount val="1"/>
                <c:pt idx="0">
                  <c:v>Sünnid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0922992900054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B1-4BF1-95D8-E52EB7FF8670}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'G3'!$C$23:$H$23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'G3'!$C$26:$H$26</c:f>
              <c:numCache>
                <c:formatCode>General</c:formatCode>
                <c:ptCount val="6"/>
                <c:pt idx="0">
                  <c:v>323</c:v>
                </c:pt>
                <c:pt idx="1">
                  <c:v>329</c:v>
                </c:pt>
                <c:pt idx="2">
                  <c:v>300</c:v>
                </c:pt>
                <c:pt idx="3">
                  <c:v>302</c:v>
                </c:pt>
                <c:pt idx="4">
                  <c:v>272</c:v>
                </c:pt>
                <c:pt idx="5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1-4BF1-95D8-E52EB7FF8670}"/>
            </c:ext>
          </c:extLst>
        </c:ser>
        <c:ser>
          <c:idx val="3"/>
          <c:order val="3"/>
          <c:tx>
            <c:strRef>
              <c:f>'G3'!$B$27</c:f>
              <c:strCache>
                <c:ptCount val="1"/>
                <c:pt idx="0">
                  <c:v>Surmad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'G3'!$C$23:$H$23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'G3'!$C$27:$H$27</c:f>
              <c:numCache>
                <c:formatCode>General</c:formatCode>
                <c:ptCount val="6"/>
                <c:pt idx="0">
                  <c:v>-551</c:v>
                </c:pt>
                <c:pt idx="1">
                  <c:v>-518</c:v>
                </c:pt>
                <c:pt idx="2">
                  <c:v>-549</c:v>
                </c:pt>
                <c:pt idx="3">
                  <c:v>-627</c:v>
                </c:pt>
                <c:pt idx="4">
                  <c:v>-563</c:v>
                </c:pt>
                <c:pt idx="5">
                  <c:v>-496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B1-4BF1-95D8-E52EB7FF8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9173864"/>
        <c:axId val="729179440"/>
      </c:barChart>
      <c:lineChart>
        <c:grouping val="standard"/>
        <c:varyColors val="0"/>
        <c:ser>
          <c:idx val="0"/>
          <c:order val="0"/>
          <c:tx>
            <c:strRef>
              <c:f>'G3'!$B$24</c:f>
              <c:strCache>
                <c:ptCount val="1"/>
                <c:pt idx="0">
                  <c:v>Loomulik iive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595122438137386E-2"/>
                  <c:y val="1.0868234589190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1-4BF1-95D8-E52EB7FF8670}"/>
                </c:ext>
              </c:extLst>
            </c:dLbl>
            <c:dLbl>
              <c:idx val="1"/>
              <c:layout>
                <c:manualLayout>
                  <c:x val="-1.0429191820952527E-2"/>
                  <c:y val="1.81393355322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B1-4BF1-95D8-E52EB7FF8670}"/>
                </c:ext>
              </c:extLst>
            </c:dLbl>
            <c:dLbl>
              <c:idx val="5"/>
              <c:layout>
                <c:manualLayout>
                  <c:x val="-3.5277777777777776E-2"/>
                  <c:y val="-4.236408966242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1-4BF1-95D8-E52EB7FF8670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'G3'!$C$23:$H$23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'G3'!$C$24:$H$24</c:f>
              <c:numCache>
                <c:formatCode>General</c:formatCode>
                <c:ptCount val="6"/>
                <c:pt idx="0">
                  <c:v>-228</c:v>
                </c:pt>
                <c:pt idx="1">
                  <c:v>-189</c:v>
                </c:pt>
                <c:pt idx="2">
                  <c:v>-249</c:v>
                </c:pt>
                <c:pt idx="3">
                  <c:v>-325</c:v>
                </c:pt>
                <c:pt idx="4">
                  <c:v>-291</c:v>
                </c:pt>
                <c:pt idx="5">
                  <c:v>-254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3B1-4BF1-95D8-E52EB7FF8670}"/>
            </c:ext>
          </c:extLst>
        </c:ser>
        <c:ser>
          <c:idx val="1"/>
          <c:order val="1"/>
          <c:tx>
            <c:strRef>
              <c:f>'G3'!$B$25</c:f>
              <c:strCache>
                <c:ptCount val="1"/>
                <c:pt idx="0">
                  <c:v>Rändeiive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850174911625002E-3"/>
                  <c:y val="-2.904053978506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1-4BF1-95D8-E52EB7FF8670}"/>
                </c:ext>
              </c:extLst>
            </c:dLbl>
            <c:dLbl>
              <c:idx val="1"/>
              <c:layout>
                <c:manualLayout>
                  <c:x val="-3.7530314840924658E-2"/>
                  <c:y val="3.28673143055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B1-4BF1-95D8-E52EB7FF8670}"/>
                </c:ext>
              </c:extLst>
            </c:dLbl>
            <c:dLbl>
              <c:idx val="2"/>
              <c:layout>
                <c:manualLayout>
                  <c:x val="-2.2430915482667631E-2"/>
                  <c:y val="5.2610713249575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B1-4BF1-95D8-E52EB7FF8670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B1-4BF1-95D8-E52EB7FF8670}"/>
                </c:ext>
              </c:extLst>
            </c:dLbl>
            <c:dLbl>
              <c:idx val="4"/>
              <c:layout>
                <c:manualLayout>
                  <c:x val="0"/>
                  <c:y val="-1.456399053340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B1-4BF1-95D8-E52EB7FF8670}"/>
                </c:ext>
              </c:extLst>
            </c:dLbl>
            <c:dLbl>
              <c:idx val="5"/>
              <c:layout>
                <c:manualLayout>
                  <c:x val="-2.4972599258324953E-2"/>
                  <c:y val="-3.022830775317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B1-4BF1-95D8-E52EB7FF8670}"/>
                </c:ext>
              </c:extLst>
            </c:dLbl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'G3'!$C$23:$H$23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'G3'!$C$25:$H$25</c:f>
              <c:numCache>
                <c:formatCode>General</c:formatCode>
                <c:ptCount val="6"/>
                <c:pt idx="0">
                  <c:v>-159</c:v>
                </c:pt>
                <c:pt idx="1">
                  <c:v>-541</c:v>
                </c:pt>
                <c:pt idx="2">
                  <c:v>-214</c:v>
                </c:pt>
                <c:pt idx="3">
                  <c:v>-156</c:v>
                </c:pt>
                <c:pt idx="4">
                  <c:v>461</c:v>
                </c:pt>
                <c:pt idx="5">
                  <c:v>-82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3B1-4BF1-95D8-E52EB7FF8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173864"/>
        <c:axId val="729179440"/>
      </c:lineChart>
      <c:catAx>
        <c:axId val="72917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729179440"/>
        <c:crosses val="autoZero"/>
        <c:auto val="1"/>
        <c:lblAlgn val="ctr"/>
        <c:lblOffset val="100"/>
        <c:noMultiLvlLbl val="0"/>
      </c:catAx>
      <c:valAx>
        <c:axId val="72917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72917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19308435521551"/>
          <c:y val="0.92301346903929327"/>
          <c:w val="0.55161366688970248"/>
          <c:h val="6.4504884877290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'G3'!$C$32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'G3'!$B$33:$B$37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'G3'!$C$33:$C$37</c:f>
              <c:numCache>
                <c:formatCode>General</c:formatCode>
                <c:ptCount val="5"/>
                <c:pt idx="0">
                  <c:v>32</c:v>
                </c:pt>
                <c:pt idx="1">
                  <c:v>51</c:v>
                </c:pt>
                <c:pt idx="2">
                  <c:v>31</c:v>
                </c:pt>
                <c:pt idx="3">
                  <c:v>117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8-46C4-8BB6-4D5B902A60E3}"/>
            </c:ext>
          </c:extLst>
        </c:ser>
        <c:ser>
          <c:idx val="1"/>
          <c:order val="1"/>
          <c:tx>
            <c:strRef>
              <c:f>'G3'!$D$32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'G3'!$B$33:$B$37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'G3'!$D$33:$D$37</c:f>
              <c:numCache>
                <c:formatCode>General</c:formatCode>
                <c:ptCount val="5"/>
                <c:pt idx="0">
                  <c:v>36</c:v>
                </c:pt>
                <c:pt idx="1">
                  <c:v>35</c:v>
                </c:pt>
                <c:pt idx="2">
                  <c:v>23</c:v>
                </c:pt>
                <c:pt idx="3">
                  <c:v>139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8-46C4-8BB6-4D5B902A60E3}"/>
            </c:ext>
          </c:extLst>
        </c:ser>
        <c:ser>
          <c:idx val="2"/>
          <c:order val="2"/>
          <c:tx>
            <c:strRef>
              <c:f>'G3'!$E$32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'G3'!$B$33:$B$37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'G3'!$E$33:$E$37</c:f>
              <c:numCache>
                <c:formatCode>General</c:formatCode>
                <c:ptCount val="5"/>
                <c:pt idx="0">
                  <c:v>40</c:v>
                </c:pt>
                <c:pt idx="1">
                  <c:v>34</c:v>
                </c:pt>
                <c:pt idx="2">
                  <c:v>28</c:v>
                </c:pt>
                <c:pt idx="3">
                  <c:v>103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8-46C4-8BB6-4D5B902A60E3}"/>
            </c:ext>
          </c:extLst>
        </c:ser>
        <c:ser>
          <c:idx val="3"/>
          <c:order val="3"/>
          <c:tx>
            <c:strRef>
              <c:f>'G3'!$F$32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'G3'!$B$33:$B$37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'G3'!$F$33:$F$37</c:f>
              <c:numCache>
                <c:formatCode>General</c:formatCode>
                <c:ptCount val="5"/>
                <c:pt idx="0">
                  <c:v>29</c:v>
                </c:pt>
                <c:pt idx="1">
                  <c:v>35</c:v>
                </c:pt>
                <c:pt idx="2">
                  <c:v>30</c:v>
                </c:pt>
                <c:pt idx="3">
                  <c:v>103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28-46C4-8BB6-4D5B902A60E3}"/>
            </c:ext>
          </c:extLst>
        </c:ser>
        <c:ser>
          <c:idx val="4"/>
          <c:order val="4"/>
          <c:tx>
            <c:strRef>
              <c:f>'G3'!$G$32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'G3'!$B$33:$B$37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'G3'!$G$33:$G$37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14</c:v>
                </c:pt>
                <c:pt idx="3">
                  <c:v>102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28-46C4-8BB6-4D5B902A60E3}"/>
            </c:ext>
          </c:extLst>
        </c:ser>
        <c:ser>
          <c:idx val="5"/>
          <c:order val="5"/>
          <c:tx>
            <c:strRef>
              <c:f>'G3'!$H$32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'G3'!$B$33:$B$37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'G3'!$H$33:$H$37</c:f>
              <c:numCache>
                <c:formatCode>General</c:formatCode>
                <c:ptCount val="5"/>
                <c:pt idx="0">
                  <c:v>22</c:v>
                </c:pt>
                <c:pt idx="1">
                  <c:v>22</c:v>
                </c:pt>
                <c:pt idx="2">
                  <c:v>17</c:v>
                </c:pt>
                <c:pt idx="3">
                  <c:v>91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28-46C4-8BB6-4D5B902A6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31136"/>
        <c:axId val="75641984"/>
      </c:barChart>
      <c:catAx>
        <c:axId val="2120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75641984"/>
        <c:crosses val="autoZero"/>
        <c:auto val="1"/>
        <c:lblAlgn val="ctr"/>
        <c:lblOffset val="100"/>
        <c:noMultiLvlLbl val="0"/>
      </c:catAx>
      <c:valAx>
        <c:axId val="7564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21203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'G5'!$C$28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'G5'!$B$59:$B$63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'G5'!$C$59:$C$63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-64</c:v>
                </c:pt>
                <c:pt idx="3">
                  <c:v>-120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3-4F44-9142-7866EA81F64A}"/>
            </c:ext>
          </c:extLst>
        </c:ser>
        <c:ser>
          <c:idx val="1"/>
          <c:order val="1"/>
          <c:tx>
            <c:strRef>
              <c:f>'G5'!$D$28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'G5'!$B$59:$B$63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'G5'!$D$59:$D$63</c:f>
              <c:numCache>
                <c:formatCode>General</c:formatCode>
                <c:ptCount val="5"/>
                <c:pt idx="0">
                  <c:v>-45</c:v>
                </c:pt>
                <c:pt idx="1">
                  <c:v>-83</c:v>
                </c:pt>
                <c:pt idx="2">
                  <c:v>-127</c:v>
                </c:pt>
                <c:pt idx="3">
                  <c:v>-281</c:v>
                </c:pt>
                <c:pt idx="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3-4F44-9142-7866EA81F64A}"/>
            </c:ext>
          </c:extLst>
        </c:ser>
        <c:ser>
          <c:idx val="2"/>
          <c:order val="2"/>
          <c:tx>
            <c:strRef>
              <c:f>'G5'!$E$28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'G5'!$B$59:$B$63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'G5'!$E$59:$E$63</c:f>
              <c:numCache>
                <c:formatCode>General</c:formatCode>
                <c:ptCount val="5"/>
                <c:pt idx="0">
                  <c:v>-28</c:v>
                </c:pt>
                <c:pt idx="1">
                  <c:v>-39</c:v>
                </c:pt>
                <c:pt idx="2">
                  <c:v>0</c:v>
                </c:pt>
                <c:pt idx="3">
                  <c:v>-129</c:v>
                </c:pt>
                <c:pt idx="4">
                  <c:v>-18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63-4F44-9142-7866EA81F64A}"/>
            </c:ext>
          </c:extLst>
        </c:ser>
        <c:ser>
          <c:idx val="3"/>
          <c:order val="3"/>
          <c:tx>
            <c:strRef>
              <c:f>'G5'!$F$28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'G5'!$B$59:$B$63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'G5'!$F$59:$F$63</c:f>
              <c:numCache>
                <c:formatCode>General</c:formatCode>
                <c:ptCount val="5"/>
                <c:pt idx="0">
                  <c:v>-15</c:v>
                </c:pt>
                <c:pt idx="1">
                  <c:v>-5</c:v>
                </c:pt>
                <c:pt idx="2">
                  <c:v>4</c:v>
                </c:pt>
                <c:pt idx="3">
                  <c:v>-93</c:v>
                </c:pt>
                <c:pt idx="4">
                  <c:v>-47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63-4F44-9142-7866EA81F64A}"/>
            </c:ext>
          </c:extLst>
        </c:ser>
        <c:ser>
          <c:idx val="4"/>
          <c:order val="4"/>
          <c:tx>
            <c:strRef>
              <c:f>'G5'!$G$28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'G5'!$B$59:$B$63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'G5'!$G$59:$G$63</c:f>
              <c:numCache>
                <c:formatCode>General</c:formatCode>
                <c:ptCount val="5"/>
                <c:pt idx="0">
                  <c:v>2</c:v>
                </c:pt>
                <c:pt idx="1">
                  <c:v>67</c:v>
                </c:pt>
                <c:pt idx="2">
                  <c:v>30</c:v>
                </c:pt>
                <c:pt idx="3">
                  <c:v>226</c:v>
                </c:pt>
                <c:pt idx="4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63-4F44-9142-7866EA81F64A}"/>
            </c:ext>
          </c:extLst>
        </c:ser>
        <c:ser>
          <c:idx val="5"/>
          <c:order val="5"/>
          <c:tx>
            <c:strRef>
              <c:f>'G5'!$H$28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'G5'!$B$59:$B$63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'G5'!$H$59:$H$63</c:f>
              <c:numCache>
                <c:formatCode>General</c:formatCode>
                <c:ptCount val="5"/>
                <c:pt idx="0">
                  <c:v>-31</c:v>
                </c:pt>
                <c:pt idx="1">
                  <c:v>-93</c:v>
                </c:pt>
                <c:pt idx="2">
                  <c:v>-29</c:v>
                </c:pt>
                <c:pt idx="3">
                  <c:v>28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63-4F44-9142-7866EA81F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14404112"/>
        <c:axId val="714408704"/>
      </c:barChart>
      <c:catAx>
        <c:axId val="71440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714408704"/>
        <c:crosses val="autoZero"/>
        <c:auto val="1"/>
        <c:lblAlgn val="ctr"/>
        <c:lblOffset val="100"/>
        <c:noMultiLvlLbl val="0"/>
      </c:catAx>
      <c:valAx>
        <c:axId val="71440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71440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'0-18'!$B$2</c:f>
          <c:strCache>
            <c:ptCount val="1"/>
            <c:pt idx="0">
              <c:v>Võru maakond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Arial" panose="020B0604020202020204" pitchFamily="34" charset="0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'0-18'!$A$3:$A$21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numCache>
            </c:numRef>
          </c:cat>
          <c:val>
            <c:numRef>
              <c:f>'0-18'!$B$3:$B$21</c:f>
              <c:numCache>
                <c:formatCode>General</c:formatCode>
                <c:ptCount val="19"/>
                <c:pt idx="0">
                  <c:v>223</c:v>
                </c:pt>
                <c:pt idx="1">
                  <c:v>283</c:v>
                </c:pt>
                <c:pt idx="2">
                  <c:v>338</c:v>
                </c:pt>
                <c:pt idx="3">
                  <c:v>320</c:v>
                </c:pt>
                <c:pt idx="4">
                  <c:v>355</c:v>
                </c:pt>
                <c:pt idx="5">
                  <c:v>335</c:v>
                </c:pt>
                <c:pt idx="6">
                  <c:v>320</c:v>
                </c:pt>
                <c:pt idx="7">
                  <c:v>359</c:v>
                </c:pt>
                <c:pt idx="8">
                  <c:v>324</c:v>
                </c:pt>
                <c:pt idx="9">
                  <c:v>340</c:v>
                </c:pt>
                <c:pt idx="10">
                  <c:v>319</c:v>
                </c:pt>
                <c:pt idx="11">
                  <c:v>378</c:v>
                </c:pt>
                <c:pt idx="12">
                  <c:v>368</c:v>
                </c:pt>
                <c:pt idx="13">
                  <c:v>395</c:v>
                </c:pt>
                <c:pt idx="14">
                  <c:v>341</c:v>
                </c:pt>
                <c:pt idx="15">
                  <c:v>362</c:v>
                </c:pt>
                <c:pt idx="16">
                  <c:v>373</c:v>
                </c:pt>
                <c:pt idx="17">
                  <c:v>389</c:v>
                </c:pt>
                <c:pt idx="18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1-48EB-B07E-8A5FD8DB2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97520640"/>
        <c:axId val="197521200"/>
      </c:barChart>
      <c:catAx>
        <c:axId val="1975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pPr>
            <a:endParaRPr lang="et-EE"/>
          </a:p>
        </c:txPr>
        <c:crossAx val="197521200"/>
        <c:crosses val="autoZero"/>
        <c:auto val="1"/>
        <c:lblAlgn val="ctr"/>
        <c:lblOffset val="100"/>
        <c:noMultiLvlLbl val="0"/>
      </c:catAx>
      <c:valAx>
        <c:axId val="19752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pPr>
            <a:endParaRPr lang="et-EE"/>
          </a:p>
        </c:txPr>
        <c:crossAx val="19752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  <a:cs typeface="Arial" panose="020B0604020202020204" pitchFamily="34" charset="0"/>
        </a:defRPr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124272823010023E-2"/>
          <c:y val="2.4932560973199507E-2"/>
          <c:w val="0.88822965912274854"/>
          <c:h val="0.73633443322490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'G2'!$I$44</c:f>
              <c:strCache>
                <c:ptCount val="1"/>
                <c:pt idx="0">
                  <c:v>Rahvaarv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'G2'!$B$45:$B$60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'G2'!$I$45:$I$60</c:f>
              <c:numCache>
                <c:formatCode>0</c:formatCode>
                <c:ptCount val="16"/>
                <c:pt idx="0">
                  <c:v>2547</c:v>
                </c:pt>
                <c:pt idx="1">
                  <c:v>2528</c:v>
                </c:pt>
                <c:pt idx="2">
                  <c:v>2588</c:v>
                </c:pt>
                <c:pt idx="3">
                  <c:v>2588</c:v>
                </c:pt>
                <c:pt idx="4">
                  <c:v>2531</c:v>
                </c:pt>
                <c:pt idx="5">
                  <c:v>2413</c:v>
                </c:pt>
                <c:pt idx="6">
                  <c:v>2369</c:v>
                </c:pt>
                <c:pt idx="7">
                  <c:v>2344</c:v>
                </c:pt>
                <c:pt idx="8">
                  <c:v>2337</c:v>
                </c:pt>
                <c:pt idx="9">
                  <c:v>2280</c:v>
                </c:pt>
                <c:pt idx="10">
                  <c:v>2277</c:v>
                </c:pt>
                <c:pt idx="11">
                  <c:v>2254</c:v>
                </c:pt>
                <c:pt idx="12">
                  <c:v>2231</c:v>
                </c:pt>
                <c:pt idx="13">
                  <c:v>2235</c:v>
                </c:pt>
                <c:pt idx="14">
                  <c:v>2276</c:v>
                </c:pt>
                <c:pt idx="15">
                  <c:v>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3-4D00-8EEA-5D249A984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3261080"/>
        <c:axId val="413262392"/>
      </c:barChart>
      <c:lineChart>
        <c:grouping val="standard"/>
        <c:varyColors val="0"/>
        <c:ser>
          <c:idx val="1"/>
          <c:order val="1"/>
          <c:tx>
            <c:strRef>
              <c:f>'G2'!$J$44</c:f>
              <c:strCache>
                <c:ptCount val="1"/>
                <c:pt idx="0">
                  <c:v>Muutus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2.425913058019696E-2"/>
                  <c:y val="-3.794235244423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57-4041-8786-4EEB1A46DE3F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'G2'!$B$45:$B$60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'G2'!$J$45:$J$60</c:f>
              <c:numCache>
                <c:formatCode>0.0%</c:formatCode>
                <c:ptCount val="16"/>
                <c:pt idx="0">
                  <c:v>-7.4597565763643292E-3</c:v>
                </c:pt>
                <c:pt idx="1">
                  <c:v>2.3734177215189778E-2</c:v>
                </c:pt>
                <c:pt idx="2">
                  <c:v>0</c:v>
                </c:pt>
                <c:pt idx="3">
                  <c:v>-2.2024729520865538E-2</c:v>
                </c:pt>
                <c:pt idx="4">
                  <c:v>-4.6621888581588333E-2</c:v>
                </c:pt>
                <c:pt idx="5">
                  <c:v>-1.8234562784915087E-2</c:v>
                </c:pt>
                <c:pt idx="6">
                  <c:v>-1.0552975939214893E-2</c:v>
                </c:pt>
                <c:pt idx="7">
                  <c:v>-2.9863481228669109E-3</c:v>
                </c:pt>
                <c:pt idx="8">
                  <c:v>-2.4390243902439046E-2</c:v>
                </c:pt>
                <c:pt idx="9">
                  <c:v>-1.3157894736841591E-3</c:v>
                </c:pt>
                <c:pt idx="10">
                  <c:v>-1.0101010101010055E-2</c:v>
                </c:pt>
                <c:pt idx="11">
                  <c:v>-1.0204081632653073E-2</c:v>
                </c:pt>
                <c:pt idx="12">
                  <c:v>1.7929179740026058E-3</c:v>
                </c:pt>
                <c:pt idx="13">
                  <c:v>1.8344519015659921E-2</c:v>
                </c:pt>
                <c:pt idx="14">
                  <c:v>-4.4815465729349691E-2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73-4D00-8EEA-5D249A984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552944"/>
        <c:axId val="673552616"/>
      </c:lineChart>
      <c:catAx>
        <c:axId val="41326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2392"/>
        <c:crosses val="autoZero"/>
        <c:auto val="1"/>
        <c:lblAlgn val="ctr"/>
        <c:lblOffset val="100"/>
        <c:noMultiLvlLbl val="0"/>
      </c:catAx>
      <c:valAx>
        <c:axId val="4132623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1080"/>
        <c:crosses val="autoZero"/>
        <c:crossBetween val="between"/>
      </c:valAx>
      <c:valAx>
        <c:axId val="67355261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673552944"/>
        <c:crosses val="max"/>
        <c:crossBetween val="between"/>
      </c:valAx>
      <c:catAx>
        <c:axId val="67355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552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'G2'!$I$44</c:f>
              <c:strCache>
                <c:ptCount val="1"/>
                <c:pt idx="0">
                  <c:v>Rahvaarv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'G2'!$B$65:$B$80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'G2'!$I$65:$I$80</c:f>
              <c:numCache>
                <c:formatCode>0</c:formatCode>
                <c:ptCount val="16"/>
                <c:pt idx="0">
                  <c:v>5800</c:v>
                </c:pt>
                <c:pt idx="1">
                  <c:v>5419</c:v>
                </c:pt>
                <c:pt idx="2">
                  <c:v>5126</c:v>
                </c:pt>
                <c:pt idx="3">
                  <c:v>4818</c:v>
                </c:pt>
                <c:pt idx="4">
                  <c:v>4593</c:v>
                </c:pt>
                <c:pt idx="5">
                  <c:v>4465</c:v>
                </c:pt>
                <c:pt idx="6">
                  <c:v>4332</c:v>
                </c:pt>
                <c:pt idx="7">
                  <c:v>4254</c:v>
                </c:pt>
                <c:pt idx="8">
                  <c:v>4159</c:v>
                </c:pt>
                <c:pt idx="9">
                  <c:v>4207</c:v>
                </c:pt>
                <c:pt idx="10">
                  <c:v>4238</c:v>
                </c:pt>
                <c:pt idx="11">
                  <c:v>4201</c:v>
                </c:pt>
                <c:pt idx="12">
                  <c:v>4158</c:v>
                </c:pt>
                <c:pt idx="13">
                  <c:v>4159</c:v>
                </c:pt>
                <c:pt idx="14">
                  <c:v>4298</c:v>
                </c:pt>
                <c:pt idx="15">
                  <c:v>4323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9-4F94-9073-1F1D4A60B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3261080"/>
        <c:axId val="413262392"/>
      </c:barChart>
      <c:lineChart>
        <c:grouping val="standard"/>
        <c:varyColors val="0"/>
        <c:ser>
          <c:idx val="1"/>
          <c:order val="1"/>
          <c:tx>
            <c:strRef>
              <c:f>'G2'!$J$44</c:f>
              <c:strCache>
                <c:ptCount val="1"/>
                <c:pt idx="0">
                  <c:v>Muutus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'G2'!$B$65:$B$80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'G2'!$J$65:$J$80</c:f>
              <c:numCache>
                <c:formatCode>0.0%</c:formatCode>
                <c:ptCount val="16"/>
                <c:pt idx="0">
                  <c:v>-6.5689655172413763E-2</c:v>
                </c:pt>
                <c:pt idx="1">
                  <c:v>-5.4069016423694438E-2</c:v>
                </c:pt>
                <c:pt idx="2">
                  <c:v>-6.0085836909871237E-2</c:v>
                </c:pt>
                <c:pt idx="3">
                  <c:v>-4.6699875466998719E-2</c:v>
                </c:pt>
                <c:pt idx="4">
                  <c:v>-2.7868495536686244E-2</c:v>
                </c:pt>
                <c:pt idx="5">
                  <c:v>-2.9787234042553234E-2</c:v>
                </c:pt>
                <c:pt idx="6">
                  <c:v>-1.8005540166205036E-2</c:v>
                </c:pt>
                <c:pt idx="7">
                  <c:v>-2.2331922896097756E-2</c:v>
                </c:pt>
                <c:pt idx="8">
                  <c:v>1.1541235874008127E-2</c:v>
                </c:pt>
                <c:pt idx="9">
                  <c:v>7.3686712621821027E-3</c:v>
                </c:pt>
                <c:pt idx="10">
                  <c:v>-8.7305332704106231E-3</c:v>
                </c:pt>
                <c:pt idx="11">
                  <c:v>-1.023565817662464E-2</c:v>
                </c:pt>
                <c:pt idx="12">
                  <c:v>2.4050024050015217E-4</c:v>
                </c:pt>
                <c:pt idx="13">
                  <c:v>3.3421495551815283E-2</c:v>
                </c:pt>
                <c:pt idx="14">
                  <c:v>5.8166589111214861E-3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09-4F94-9073-1F1D4A60B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552944"/>
        <c:axId val="673552616"/>
      </c:lineChart>
      <c:catAx>
        <c:axId val="41326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2392"/>
        <c:crosses val="autoZero"/>
        <c:auto val="1"/>
        <c:lblAlgn val="ctr"/>
        <c:lblOffset val="100"/>
        <c:noMultiLvlLbl val="0"/>
      </c:catAx>
      <c:valAx>
        <c:axId val="413262392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1080"/>
        <c:crosses val="autoZero"/>
        <c:crossBetween val="between"/>
      </c:valAx>
      <c:valAx>
        <c:axId val="673552616"/>
        <c:scaling>
          <c:orientation val="minMax"/>
          <c:max val="0.12000000000000001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673552944"/>
        <c:crosses val="max"/>
        <c:crossBetween val="between"/>
      </c:valAx>
      <c:catAx>
        <c:axId val="67355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552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'G2'!$C$44</c:f>
              <c:strCache>
                <c:ptCount val="1"/>
                <c:pt idx="0">
                  <c:v>Rahvaarv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'G2'!$B$65:$B$80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'G2'!$C$65:$C$80</c:f>
              <c:numCache>
                <c:formatCode>#,##0</c:formatCode>
                <c:ptCount val="16"/>
                <c:pt idx="0">
                  <c:v>25174</c:v>
                </c:pt>
                <c:pt idx="1">
                  <c:v>25115</c:v>
                </c:pt>
                <c:pt idx="2">
                  <c:v>25071</c:v>
                </c:pt>
                <c:pt idx="3">
                  <c:v>25042</c:v>
                </c:pt>
                <c:pt idx="4">
                  <c:v>24669</c:v>
                </c:pt>
                <c:pt idx="5">
                  <c:v>24139</c:v>
                </c:pt>
                <c:pt idx="6">
                  <c:v>23663</c:v>
                </c:pt>
                <c:pt idx="7">
                  <c:v>23301</c:v>
                </c:pt>
                <c:pt idx="8">
                  <c:v>22865</c:v>
                </c:pt>
                <c:pt idx="9">
                  <c:v>22484</c:v>
                </c:pt>
                <c:pt idx="10">
                  <c:v>22050</c:v>
                </c:pt>
                <c:pt idx="11">
                  <c:v>21361</c:v>
                </c:pt>
                <c:pt idx="12">
                  <c:v>20940</c:v>
                </c:pt>
                <c:pt idx="13">
                  <c:v>20475</c:v>
                </c:pt>
                <c:pt idx="14">
                  <c:v>20427</c:v>
                </c:pt>
                <c:pt idx="15">
                  <c:v>20065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4-4752-BDE8-506C92943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3261080"/>
        <c:axId val="413262392"/>
      </c:barChart>
      <c:lineChart>
        <c:grouping val="standard"/>
        <c:varyColors val="0"/>
        <c:ser>
          <c:idx val="1"/>
          <c:order val="1"/>
          <c:tx>
            <c:strRef>
              <c:f>'G2'!$D$44</c:f>
              <c:strCache>
                <c:ptCount val="1"/>
                <c:pt idx="0">
                  <c:v>Muutus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'G2'!$B$65:$B$80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'G2'!$D$65:$D$80</c:f>
              <c:numCache>
                <c:formatCode>0.0%</c:formatCode>
                <c:ptCount val="16"/>
                <c:pt idx="0">
                  <c:v>-2.3436879319933546E-3</c:v>
                </c:pt>
                <c:pt idx="1">
                  <c:v>-1.7519410710730154E-3</c:v>
                </c:pt>
                <c:pt idx="2">
                  <c:v>-1.1567149295999002E-3</c:v>
                </c:pt>
                <c:pt idx="3">
                  <c:v>-1.4894976439581487E-2</c:v>
                </c:pt>
                <c:pt idx="4">
                  <c:v>-2.1484454173253842E-2</c:v>
                </c:pt>
                <c:pt idx="5">
                  <c:v>-1.9719126724387914E-2</c:v>
                </c:pt>
                <c:pt idx="6">
                  <c:v>-1.5298144782994516E-2</c:v>
                </c:pt>
                <c:pt idx="7">
                  <c:v>-1.8711643277112611E-2</c:v>
                </c:pt>
                <c:pt idx="8">
                  <c:v>-1.6663022086157886E-2</c:v>
                </c:pt>
                <c:pt idx="9">
                  <c:v>-1.9302615193026118E-2</c:v>
                </c:pt>
                <c:pt idx="10">
                  <c:v>-3.1247165532879873E-2</c:v>
                </c:pt>
                <c:pt idx="11">
                  <c:v>-1.970881513037781E-2</c:v>
                </c:pt>
                <c:pt idx="12">
                  <c:v>-2.2206303724928378E-2</c:v>
                </c:pt>
                <c:pt idx="13">
                  <c:v>-2.3443223443223582E-3</c:v>
                </c:pt>
                <c:pt idx="14">
                  <c:v>-1.7721642923581582E-2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C4-4752-BDE8-506C92943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552944"/>
        <c:axId val="673552616"/>
      </c:lineChart>
      <c:catAx>
        <c:axId val="41326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2392"/>
        <c:crosses val="autoZero"/>
        <c:auto val="1"/>
        <c:lblAlgn val="ctr"/>
        <c:lblOffset val="100"/>
        <c:noMultiLvlLbl val="0"/>
      </c:catAx>
      <c:valAx>
        <c:axId val="413262392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1080"/>
        <c:crosses val="autoZero"/>
        <c:crossBetween val="between"/>
      </c:valAx>
      <c:valAx>
        <c:axId val="67355261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673552944"/>
        <c:crosses val="max"/>
        <c:crossBetween val="between"/>
      </c:valAx>
      <c:catAx>
        <c:axId val="67355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552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'G2'!$C$44</c:f>
              <c:strCache>
                <c:ptCount val="1"/>
                <c:pt idx="0">
                  <c:v>Rahvaarv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'G2'!$B$86:$B$101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'G2'!$C$86:$C$101</c:f>
              <c:numCache>
                <c:formatCode>#,##0</c:formatCode>
                <c:ptCount val="16"/>
                <c:pt idx="0">
                  <c:v>8184</c:v>
                </c:pt>
                <c:pt idx="1">
                  <c:v>8067</c:v>
                </c:pt>
                <c:pt idx="2">
                  <c:v>7943</c:v>
                </c:pt>
                <c:pt idx="3">
                  <c:v>7911</c:v>
                </c:pt>
                <c:pt idx="4">
                  <c:v>7864</c:v>
                </c:pt>
                <c:pt idx="5">
                  <c:v>7823</c:v>
                </c:pt>
                <c:pt idx="6">
                  <c:v>7862</c:v>
                </c:pt>
                <c:pt idx="7">
                  <c:v>7843</c:v>
                </c:pt>
                <c:pt idx="8">
                  <c:v>7895</c:v>
                </c:pt>
                <c:pt idx="9">
                  <c:v>7926</c:v>
                </c:pt>
                <c:pt idx="10">
                  <c:v>7945</c:v>
                </c:pt>
                <c:pt idx="11">
                  <c:v>7964</c:v>
                </c:pt>
                <c:pt idx="12">
                  <c:v>7988</c:v>
                </c:pt>
                <c:pt idx="13">
                  <c:v>7967</c:v>
                </c:pt>
                <c:pt idx="14">
                  <c:v>8005</c:v>
                </c:pt>
                <c:pt idx="15">
                  <c:v>8108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7-4B25-B146-E66DD663E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13261080"/>
        <c:axId val="413262392"/>
      </c:barChart>
      <c:lineChart>
        <c:grouping val="standard"/>
        <c:varyColors val="0"/>
        <c:ser>
          <c:idx val="1"/>
          <c:order val="1"/>
          <c:tx>
            <c:strRef>
              <c:f>'G2'!$D$44</c:f>
              <c:strCache>
                <c:ptCount val="1"/>
                <c:pt idx="0">
                  <c:v>Muutus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'G2'!$B$86:$B$101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'G2'!$D$86:$D$101</c:f>
              <c:numCache>
                <c:formatCode>0.0%</c:formatCode>
                <c:ptCount val="16"/>
                <c:pt idx="0">
                  <c:v>-1.4296187683284445E-2</c:v>
                </c:pt>
                <c:pt idx="1">
                  <c:v>-1.5371265650179766E-2</c:v>
                </c:pt>
                <c:pt idx="2">
                  <c:v>-4.0287045197028304E-3</c:v>
                </c:pt>
                <c:pt idx="3">
                  <c:v>-5.9410946782960661E-3</c:v>
                </c:pt>
                <c:pt idx="4">
                  <c:v>-5.2136317395727882E-3</c:v>
                </c:pt>
                <c:pt idx="5">
                  <c:v>4.9852997571264712E-3</c:v>
                </c:pt>
                <c:pt idx="6">
                  <c:v>-2.4166878656830537E-3</c:v>
                </c:pt>
                <c:pt idx="7">
                  <c:v>6.6301160270305637E-3</c:v>
                </c:pt>
                <c:pt idx="8">
                  <c:v>3.9265357821405278E-3</c:v>
                </c:pt>
                <c:pt idx="9">
                  <c:v>2.3971738581882729E-3</c:v>
                </c:pt>
                <c:pt idx="10">
                  <c:v>2.3914411579610828E-3</c:v>
                </c:pt>
                <c:pt idx="11">
                  <c:v>3.0135610246107003E-3</c:v>
                </c:pt>
                <c:pt idx="12">
                  <c:v>-2.6289434151226532E-3</c:v>
                </c:pt>
                <c:pt idx="13">
                  <c:v>4.7696749089995993E-3</c:v>
                </c:pt>
                <c:pt idx="14">
                  <c:v>1.2866958151155572E-2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97-4B25-B146-E66DD663E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552944"/>
        <c:axId val="673552616"/>
      </c:lineChart>
      <c:catAx>
        <c:axId val="41326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2392"/>
        <c:crosses val="autoZero"/>
        <c:auto val="1"/>
        <c:lblAlgn val="ctr"/>
        <c:lblOffset val="100"/>
        <c:noMultiLvlLbl val="0"/>
      </c:catAx>
      <c:valAx>
        <c:axId val="413262392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413261080"/>
        <c:crosses val="autoZero"/>
        <c:crossBetween val="between"/>
      </c:valAx>
      <c:valAx>
        <c:axId val="67355261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673552944"/>
        <c:crosses val="max"/>
        <c:crossBetween val="between"/>
      </c:valAx>
      <c:catAx>
        <c:axId val="67355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552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'G2'!$H$86</c:f>
              <c:strCache>
                <c:ptCount val="1"/>
                <c:pt idx="0">
                  <c:v>2009-2024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'G2'!$I$85:$M$85</c:f>
              <c:strCache>
                <c:ptCount val="5"/>
                <c:pt idx="0">
                  <c:v>Lapsed 0-6</c:v>
                </c:pt>
                <c:pt idx="1">
                  <c:v>Lapsed 7-18</c:v>
                </c:pt>
                <c:pt idx="2">
                  <c:v>Tööealised 19-64</c:v>
                </c:pt>
                <c:pt idx="3">
                  <c:v>Eakad 65+</c:v>
                </c:pt>
                <c:pt idx="4">
                  <c:v>Kokku</c:v>
                </c:pt>
              </c:strCache>
            </c:strRef>
          </c:cat>
          <c:val>
            <c:numRef>
              <c:f>'G2'!$I$86:$M$86</c:f>
              <c:numCache>
                <c:formatCode>0.0%</c:formatCode>
                <c:ptCount val="5"/>
                <c:pt idx="0">
                  <c:v>-9.7631200104698317E-3</c:v>
                </c:pt>
                <c:pt idx="1">
                  <c:v>-1.6977011494252871E-2</c:v>
                </c:pt>
                <c:pt idx="2">
                  <c:v>-1.3529832366727579E-2</c:v>
                </c:pt>
                <c:pt idx="3">
                  <c:v>-6.1909416748126371E-4</c:v>
                </c:pt>
                <c:pt idx="4">
                  <c:v>-1.1245653998321543E-2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9-4989-BA54-0BEFE44D339E}"/>
            </c:ext>
          </c:extLst>
        </c:ser>
        <c:ser>
          <c:idx val="1"/>
          <c:order val="1"/>
          <c:tx>
            <c:strRef>
              <c:f>'G2'!$H$87</c:f>
              <c:strCache>
                <c:ptCount val="1"/>
                <c:pt idx="0">
                  <c:v>2014-2024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'G2'!$I$85:$M$85</c:f>
              <c:strCache>
                <c:ptCount val="5"/>
                <c:pt idx="0">
                  <c:v>Lapsed 0-6</c:v>
                </c:pt>
                <c:pt idx="1">
                  <c:v>Lapsed 7-18</c:v>
                </c:pt>
                <c:pt idx="2">
                  <c:v>Tööealised 19-64</c:v>
                </c:pt>
                <c:pt idx="3">
                  <c:v>Eakad 65+</c:v>
                </c:pt>
                <c:pt idx="4">
                  <c:v>Kokku</c:v>
                </c:pt>
              </c:strCache>
            </c:strRef>
          </c:cat>
          <c:val>
            <c:numRef>
              <c:f>'G2'!$I$87:$M$87</c:f>
              <c:numCache>
                <c:formatCode>0.0%</c:formatCode>
                <c:ptCount val="5"/>
                <c:pt idx="0">
                  <c:v>-9.9046829672606689E-3</c:v>
                </c:pt>
                <c:pt idx="1">
                  <c:v>-3.1802911534154488E-3</c:v>
                </c:pt>
                <c:pt idx="2">
                  <c:v>-1.687725257881436E-2</c:v>
                </c:pt>
                <c:pt idx="3">
                  <c:v>3.6431036686693117E-3</c:v>
                </c:pt>
                <c:pt idx="4">
                  <c:v>-1.0736354273944381E-2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29-4989-BA54-0BEFE44D339E}"/>
            </c:ext>
          </c:extLst>
        </c:ser>
        <c:ser>
          <c:idx val="2"/>
          <c:order val="2"/>
          <c:tx>
            <c:strRef>
              <c:f>'G2'!$H$88</c:f>
              <c:strCache>
                <c:ptCount val="1"/>
                <c:pt idx="0">
                  <c:v>2019-2024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'G2'!$I$85:$M$85</c:f>
              <c:strCache>
                <c:ptCount val="5"/>
                <c:pt idx="0">
                  <c:v>Lapsed 0-6</c:v>
                </c:pt>
                <c:pt idx="1">
                  <c:v>Lapsed 7-18</c:v>
                </c:pt>
                <c:pt idx="2">
                  <c:v>Tööealised 19-64</c:v>
                </c:pt>
                <c:pt idx="3">
                  <c:v>Eakad 65+</c:v>
                </c:pt>
                <c:pt idx="4">
                  <c:v>Kokku</c:v>
                </c:pt>
              </c:strCache>
            </c:strRef>
          </c:cat>
          <c:val>
            <c:numRef>
              <c:f>'G2'!$I$88:$M$88</c:f>
              <c:numCache>
                <c:formatCode>0.0%</c:formatCode>
                <c:ptCount val="5"/>
                <c:pt idx="0">
                  <c:v>-9.0469916556872969E-3</c:v>
                </c:pt>
                <c:pt idx="1">
                  <c:v>4.0113260972156617E-3</c:v>
                </c:pt>
                <c:pt idx="2">
                  <c:v>-1.8004535147392288E-2</c:v>
                </c:pt>
                <c:pt idx="3">
                  <c:v>4.1032095657646209E-3</c:v>
                </c:pt>
                <c:pt idx="4">
                  <c:v>-1.0079430293070391E-2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29-4989-BA54-0BEFE44D3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284168"/>
        <c:axId val="581275640"/>
      </c:barChart>
      <c:catAx>
        <c:axId val="58128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581275640"/>
        <c:crosses val="autoZero"/>
        <c:auto val="1"/>
        <c:lblAlgn val="ctr"/>
        <c:lblOffset val="100"/>
        <c:noMultiLvlLbl val="0"/>
      </c:catAx>
      <c:valAx>
        <c:axId val="58127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58128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Pür!$E$102</c:f>
              <c:strCache>
                <c:ptCount val="1"/>
                <c:pt idx="0">
                  <c:v>Naised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;0;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Pür!$D$103:$D$119</c:f>
              <c:strCache>
                <c:ptCount val="17"/>
                <c:pt idx="0">
                  <c:v>0 –4</c:v>
                </c:pt>
                <c:pt idx="1">
                  <c:v>5 – 9</c:v>
                </c:pt>
                <c:pt idx="2">
                  <c:v>10 – 14</c:v>
                </c:pt>
                <c:pt idx="3">
                  <c:v>15 – 19</c:v>
                </c:pt>
                <c:pt idx="4">
                  <c:v>20 – 24</c:v>
                </c:pt>
                <c:pt idx="5">
                  <c:v>25 – 29</c:v>
                </c:pt>
                <c:pt idx="6">
                  <c:v>30 – 34</c:v>
                </c:pt>
                <c:pt idx="7">
                  <c:v>35 – 39</c:v>
                </c:pt>
                <c:pt idx="8">
                  <c:v>40 – 44</c:v>
                </c:pt>
                <c:pt idx="9">
                  <c:v>45 – 49</c:v>
                </c:pt>
                <c:pt idx="10">
                  <c:v>50 – 54</c:v>
                </c:pt>
                <c:pt idx="11">
                  <c:v>55 – 59</c:v>
                </c:pt>
                <c:pt idx="12">
                  <c:v>60 – 64</c:v>
                </c:pt>
                <c:pt idx="13">
                  <c:v>65 – 69</c:v>
                </c:pt>
                <c:pt idx="14">
                  <c:v>70 – 74</c:v>
                </c:pt>
                <c:pt idx="15">
                  <c:v>75 – 79</c:v>
                </c:pt>
                <c:pt idx="16">
                  <c:v>80+</c:v>
                </c:pt>
              </c:strCache>
            </c:strRef>
          </c:cat>
          <c:val>
            <c:numRef>
              <c:f>Pür!$E$103:$E$119</c:f>
              <c:numCache>
                <c:formatCode>General</c:formatCode>
                <c:ptCount val="17"/>
                <c:pt idx="0">
                  <c:v>-729</c:v>
                </c:pt>
                <c:pt idx="1">
                  <c:v>-821</c:v>
                </c:pt>
                <c:pt idx="2">
                  <c:v>-852</c:v>
                </c:pt>
                <c:pt idx="3">
                  <c:v>-863</c:v>
                </c:pt>
                <c:pt idx="4">
                  <c:v>-723</c:v>
                </c:pt>
                <c:pt idx="5">
                  <c:v>-737</c:v>
                </c:pt>
                <c:pt idx="6">
                  <c:v>-974</c:v>
                </c:pt>
                <c:pt idx="7">
                  <c:v>-994</c:v>
                </c:pt>
                <c:pt idx="8">
                  <c:v>-887</c:v>
                </c:pt>
                <c:pt idx="9">
                  <c:v>-1042</c:v>
                </c:pt>
                <c:pt idx="10">
                  <c:v>-1228</c:v>
                </c:pt>
                <c:pt idx="11">
                  <c:v>-1309</c:v>
                </c:pt>
                <c:pt idx="12">
                  <c:v>-1328</c:v>
                </c:pt>
                <c:pt idx="13">
                  <c:v>-1246</c:v>
                </c:pt>
                <c:pt idx="14">
                  <c:v>-1104</c:v>
                </c:pt>
                <c:pt idx="15">
                  <c:v>-917</c:v>
                </c:pt>
                <c:pt idx="16">
                  <c:v>-1811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9-45CD-8D92-FC771C557F20}"/>
            </c:ext>
          </c:extLst>
        </c:ser>
        <c:ser>
          <c:idx val="2"/>
          <c:order val="1"/>
          <c:tx>
            <c:strRef>
              <c:f>Pür!$F$102</c:f>
              <c:strCache>
                <c:ptCount val="1"/>
                <c:pt idx="0">
                  <c:v>Mehed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Pür!$D$103:$D$119</c:f>
              <c:strCache>
                <c:ptCount val="17"/>
                <c:pt idx="0">
                  <c:v>0 –4</c:v>
                </c:pt>
                <c:pt idx="1">
                  <c:v>5 – 9</c:v>
                </c:pt>
                <c:pt idx="2">
                  <c:v>10 – 14</c:v>
                </c:pt>
                <c:pt idx="3">
                  <c:v>15 – 19</c:v>
                </c:pt>
                <c:pt idx="4">
                  <c:v>20 – 24</c:v>
                </c:pt>
                <c:pt idx="5">
                  <c:v>25 – 29</c:v>
                </c:pt>
                <c:pt idx="6">
                  <c:v>30 – 34</c:v>
                </c:pt>
                <c:pt idx="7">
                  <c:v>35 – 39</c:v>
                </c:pt>
                <c:pt idx="8">
                  <c:v>40 – 44</c:v>
                </c:pt>
                <c:pt idx="9">
                  <c:v>45 – 49</c:v>
                </c:pt>
                <c:pt idx="10">
                  <c:v>50 – 54</c:v>
                </c:pt>
                <c:pt idx="11">
                  <c:v>55 – 59</c:v>
                </c:pt>
                <c:pt idx="12">
                  <c:v>60 – 64</c:v>
                </c:pt>
                <c:pt idx="13">
                  <c:v>65 – 69</c:v>
                </c:pt>
                <c:pt idx="14">
                  <c:v>70 – 74</c:v>
                </c:pt>
                <c:pt idx="15">
                  <c:v>75 – 79</c:v>
                </c:pt>
                <c:pt idx="16">
                  <c:v>80+</c:v>
                </c:pt>
              </c:strCache>
            </c:strRef>
          </c:cat>
          <c:val>
            <c:numRef>
              <c:f>Pür!$F$103:$F$119</c:f>
              <c:numCache>
                <c:formatCode>General</c:formatCode>
                <c:ptCount val="17"/>
                <c:pt idx="0">
                  <c:v>790</c:v>
                </c:pt>
                <c:pt idx="1">
                  <c:v>857</c:v>
                </c:pt>
                <c:pt idx="2">
                  <c:v>949</c:v>
                </c:pt>
                <c:pt idx="3">
                  <c:v>929</c:v>
                </c:pt>
                <c:pt idx="4">
                  <c:v>818</c:v>
                </c:pt>
                <c:pt idx="5">
                  <c:v>922</c:v>
                </c:pt>
                <c:pt idx="6">
                  <c:v>1292</c:v>
                </c:pt>
                <c:pt idx="7">
                  <c:v>1241</c:v>
                </c:pt>
                <c:pt idx="8">
                  <c:v>1169</c:v>
                </c:pt>
                <c:pt idx="9">
                  <c:v>1110</c:v>
                </c:pt>
                <c:pt idx="10">
                  <c:v>1395</c:v>
                </c:pt>
                <c:pt idx="11">
                  <c:v>1266</c:v>
                </c:pt>
                <c:pt idx="12">
                  <c:v>1337</c:v>
                </c:pt>
                <c:pt idx="13">
                  <c:v>1047</c:v>
                </c:pt>
                <c:pt idx="14">
                  <c:v>845</c:v>
                </c:pt>
                <c:pt idx="15">
                  <c:v>519</c:v>
                </c:pt>
                <c:pt idx="16">
                  <c:v>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9-45CD-8D92-FC771C557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70705008"/>
        <c:axId val="370719008"/>
      </c:barChart>
      <c:catAx>
        <c:axId val="37070500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bg2">
                  <a:lumMod val="50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50000"/>
                  <a:alpha val="0"/>
                </a:schemeClr>
              </a:solidFill>
              <a:round/>
            </a:ln>
            <a:effectLst/>
          </c:spPr>
        </c:minorGridlines>
        <c:numFmt formatCode="0.0%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pPr>
            <a:endParaRPr lang="et-EE"/>
          </a:p>
        </c:txPr>
        <c:crossAx val="370719008"/>
        <c:crosses val="max"/>
        <c:auto val="1"/>
        <c:lblAlgn val="ctr"/>
        <c:lblOffset val="100"/>
        <c:noMultiLvlLbl val="0"/>
      </c:catAx>
      <c:valAx>
        <c:axId val="37071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;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defRPr>
            </a:pPr>
            <a:endParaRPr lang="et-EE"/>
          </a:p>
        </c:txPr>
        <c:crossAx val="3707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Arial" panose="020B0604020202020204" pitchFamily="34" charset="0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  <a:cs typeface="Arial" panose="020B0604020202020204" pitchFamily="34" charset="0"/>
        </a:defRPr>
      </a:pPr>
      <a:endParaRPr lang="et-E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'G1'!$C$4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'G1'!$B$5:$B$9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'G1'!$C$5:$C$9</c:f>
              <c:numCache>
                <c:formatCode>#,##0</c:formatCode>
                <c:ptCount val="5"/>
                <c:pt idx="0">
                  <c:v>4606</c:v>
                </c:pt>
                <c:pt idx="1">
                  <c:v>5551</c:v>
                </c:pt>
                <c:pt idx="2">
                  <c:v>3556</c:v>
                </c:pt>
                <c:pt idx="3">
                  <c:v>12242</c:v>
                </c:pt>
                <c:pt idx="4">
                  <c:v>10942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8-4C82-B3C2-CD9E74E8C67F}"/>
            </c:ext>
          </c:extLst>
        </c:ser>
        <c:ser>
          <c:idx val="1"/>
          <c:order val="1"/>
          <c:tx>
            <c:strRef>
              <c:f>'G1'!$D$4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27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'G1'!$B$5:$B$9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'G1'!$D$5:$D$9</c:f>
              <c:numCache>
                <c:formatCode>#,##0</c:formatCode>
                <c:ptCount val="5"/>
                <c:pt idx="0">
                  <c:v>4252</c:v>
                </c:pt>
                <c:pt idx="1">
                  <c:v>5105</c:v>
                </c:pt>
                <c:pt idx="2">
                  <c:v>3139</c:v>
                </c:pt>
                <c:pt idx="3">
                  <c:v>11486</c:v>
                </c:pt>
                <c:pt idx="4">
                  <c:v>10688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8-4C82-B3C2-CD9E74E8C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84170392"/>
        <c:axId val="584171048"/>
      </c:barChart>
      <c:lineChart>
        <c:grouping val="standard"/>
        <c:varyColors val="0"/>
        <c:ser>
          <c:idx val="2"/>
          <c:order val="2"/>
          <c:tx>
            <c:strRef>
              <c:f>'G1'!$E$4</c:f>
              <c:strCache>
                <c:ptCount val="1"/>
                <c:pt idx="0">
                  <c:v>Muutus</c:v>
                </c:pt>
              </c:strCache>
            </c:strRef>
          </c:tx>
          <c:spPr>
            <a:ln w="6350" cap="rnd">
              <a:noFill/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312673611111133E-2"/>
                  <c:y val="-2.9985361477074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28-4C82-B3C2-CD9E74E8C67F}"/>
                </c:ext>
              </c:extLst>
            </c:dLbl>
            <c:dLbl>
              <c:idx val="2"/>
              <c:layout>
                <c:manualLayout>
                  <c:x val="-2.7485206661822102E-2"/>
                  <c:y val="-2.9920270256683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28-4C82-B3C2-CD9E74E8C67F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'G1'!$B$5:$B$9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'G1'!$E$5:$E$9</c:f>
              <c:numCache>
                <c:formatCode>0%</c:formatCode>
                <c:ptCount val="5"/>
                <c:pt idx="0">
                  <c:v>-7.6856274424663473E-2</c:v>
                </c:pt>
                <c:pt idx="1">
                  <c:v>-8.0345883624572179E-2</c:v>
                </c:pt>
                <c:pt idx="2">
                  <c:v>-0.11726659167604048</c:v>
                </c:pt>
                <c:pt idx="3">
                  <c:v>-6.1754615258944656E-2</c:v>
                </c:pt>
                <c:pt idx="4">
                  <c:v>-2.321330652531528E-2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A28-4C82-B3C2-CD9E74E8C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656464"/>
        <c:axId val="601651544"/>
      </c:lineChart>
      <c:catAx>
        <c:axId val="58417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584171048"/>
        <c:crosses val="autoZero"/>
        <c:auto val="1"/>
        <c:lblAlgn val="ctr"/>
        <c:lblOffset val="100"/>
        <c:noMultiLvlLbl val="0"/>
      </c:catAx>
      <c:valAx>
        <c:axId val="5841710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584170392"/>
        <c:crosses val="autoZero"/>
        <c:crossBetween val="between"/>
      </c:valAx>
      <c:valAx>
        <c:axId val="601651544"/>
        <c:scaling>
          <c:orientation val="minMax"/>
          <c:max val="0.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601656464"/>
        <c:crosses val="max"/>
        <c:crossBetween val="between"/>
      </c:valAx>
      <c:catAx>
        <c:axId val="60165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16515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'G1'!$C$79</c:f>
              <c:strCache>
                <c:ptCount val="1"/>
                <c:pt idx="0">
                  <c:v>Lapsed 0-6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'G1'!$B$80:$B$84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'G1'!$C$80:$C$84</c:f>
              <c:numCache>
                <c:formatCode>0%</c:formatCode>
                <c:ptCount val="5"/>
                <c:pt idx="0">
                  <c:v>5.479774223894638E-2</c:v>
                </c:pt>
                <c:pt idx="1">
                  <c:v>4.5445641527913812E-2</c:v>
                </c:pt>
                <c:pt idx="2">
                  <c:v>5.097164702134438E-2</c:v>
                </c:pt>
                <c:pt idx="3">
                  <c:v>7.4351384293923031E-2</c:v>
                </c:pt>
                <c:pt idx="4">
                  <c:v>6.502619760479042E-2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D-4FD4-9A91-66AEADA1760E}"/>
            </c:ext>
          </c:extLst>
        </c:ser>
        <c:ser>
          <c:idx val="2"/>
          <c:order val="1"/>
          <c:tx>
            <c:strRef>
              <c:f>'G1'!$D$79</c:f>
              <c:strCache>
                <c:ptCount val="1"/>
                <c:pt idx="0">
                  <c:v>Lapsed 7-18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'G1'!$B$80:$B$84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'G1'!$D$80:$D$84</c:f>
              <c:numCache>
                <c:formatCode>0%</c:formatCode>
                <c:ptCount val="5"/>
                <c:pt idx="0">
                  <c:v>0.11994355597365945</c:v>
                </c:pt>
                <c:pt idx="1">
                  <c:v>0.10460333006856024</c:v>
                </c:pt>
                <c:pt idx="2">
                  <c:v>0.10194329404268876</c:v>
                </c:pt>
                <c:pt idx="3">
                  <c:v>0.12963607870450983</c:v>
                </c:pt>
                <c:pt idx="4">
                  <c:v>0.1375374251497006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D-4FD4-9A91-66AEADA1760E}"/>
            </c:ext>
          </c:extLst>
        </c:ser>
        <c:ser>
          <c:idx val="1"/>
          <c:order val="2"/>
          <c:tx>
            <c:strRef>
              <c:f>'G1'!$E$79</c:f>
              <c:strCache>
                <c:ptCount val="1"/>
                <c:pt idx="0">
                  <c:v>Tööealised 19-64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'G1'!$B$80:$B$84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'G1'!$E$80:$E$84</c:f>
              <c:numCache>
                <c:formatCode>0%</c:formatCode>
                <c:ptCount val="5"/>
                <c:pt idx="0">
                  <c:v>0.58372530573847603</c:v>
                </c:pt>
                <c:pt idx="1">
                  <c:v>0.59471106758080317</c:v>
                </c:pt>
                <c:pt idx="2">
                  <c:v>0.61197833705001592</c:v>
                </c:pt>
                <c:pt idx="3">
                  <c:v>0.55127981890997735</c:v>
                </c:pt>
                <c:pt idx="4">
                  <c:v>0.58888473053892221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D-4FD4-9A91-66AEADA1760E}"/>
            </c:ext>
          </c:extLst>
        </c:ser>
        <c:ser>
          <c:idx val="0"/>
          <c:order val="3"/>
          <c:tx>
            <c:strRef>
              <c:f>'G1'!$F$79</c:f>
              <c:strCache>
                <c:ptCount val="1"/>
                <c:pt idx="0">
                  <c:v>Eakad 65+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'G1'!$B$80:$B$84</c:f>
              <c:strCache>
                <c:ptCount val="5"/>
                <c:pt idx="0">
                  <c:v>Antsla vald</c:v>
                </c:pt>
                <c:pt idx="1">
                  <c:v>Rõuge vald</c:v>
                </c:pt>
                <c:pt idx="2">
                  <c:v>Setomaa vald</c:v>
                </c:pt>
                <c:pt idx="3">
                  <c:v>Võru linn</c:v>
                </c:pt>
                <c:pt idx="4">
                  <c:v>Võru vald</c:v>
                </c:pt>
              </c:strCache>
            </c:strRef>
          </c:cat>
          <c:val>
            <c:numRef>
              <c:f>'G1'!$F$80:$F$84</c:f>
              <c:numCache>
                <c:formatCode>0%</c:formatCode>
                <c:ptCount val="5"/>
                <c:pt idx="0">
                  <c:v>0.24153339604891816</c:v>
                </c:pt>
                <c:pt idx="1">
                  <c:v>0.25523996082272282</c:v>
                </c:pt>
                <c:pt idx="2">
                  <c:v>0.23510672188595094</c:v>
                </c:pt>
                <c:pt idx="3">
                  <c:v>0.24473271809158975</c:v>
                </c:pt>
                <c:pt idx="4">
                  <c:v>0.20855164670658682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FD-4FD4-9A91-66AEADA17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7895368"/>
        <c:axId val="607903240"/>
      </c:barChart>
      <c:catAx>
        <c:axId val="607895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607903240"/>
        <c:crosses val="autoZero"/>
        <c:auto val="1"/>
        <c:lblAlgn val="ctr"/>
        <c:lblOffset val="100"/>
        <c:noMultiLvlLbl val="0"/>
      </c:catAx>
      <c:valAx>
        <c:axId val="607903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t-EE"/>
          </a:p>
        </c:txPr>
        <c:crossAx val="60789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Corbel" panose="020B0503020204020204" pitchFamily="34" charset="0"/>
        </a:defRPr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38D4-F9FB-7B4F-89BE-3A4C83F8CA2C}" type="datetimeFigureOut">
              <a:rPr lang="en-EE" smtClean="0"/>
              <a:t>09/12/2024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681A-405D-CD4E-8B1C-8F8C050FA20A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422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6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4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0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6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0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3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0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1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47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EEB01-7954-B646-80F6-77D9494E8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10C15A0-55F8-48EF-AB87-C73A0717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3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72CE"/>
                </a:solidFill>
                <a:latin typeface="Bebas Neu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9238542-78A5-4FCA-AAA1-5F8B4DEB7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7321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D38C69D-774D-4D54-800B-F99A50F2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E"/>
                </a:solidFill>
                <a:latin typeface="Bebas Neu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596DF5A-3F7E-43F2-B087-953FB658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21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10C15A0-55F8-48EF-AB87-C73A0717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44" y="4082473"/>
            <a:ext cx="9144000" cy="2152072"/>
          </a:xfrm>
        </p:spPr>
        <p:txBody>
          <a:bodyPr anchor="ctr"/>
          <a:lstStyle>
            <a:lvl1pPr algn="ctr">
              <a:defRPr sz="6000">
                <a:solidFill>
                  <a:srgbClr val="0072CE"/>
                </a:solidFill>
                <a:latin typeface="Bebas Neue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4532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0B4B-2F24-D547-AEDC-60FF7E2FBC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07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10C15A0-55F8-48EF-AB87-C73A0717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3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72CE"/>
                </a:solidFill>
                <a:latin typeface="Bebas Neue" panose="00000500000000000000" pitchFamily="2" charset="0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t-EE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9238542-78A5-4FCA-AAA1-5F8B4DEB7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2828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D38C69D-774D-4D54-800B-F99A50F2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E"/>
                </a:solidFill>
                <a:latin typeface="Bebas Neue" panose="00000500000000000000" pitchFamily="2" charset="0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596DF5A-3F7E-43F2-B087-953FB658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5775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10C15A0-55F8-48EF-AB87-C73A0717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44" y="4082473"/>
            <a:ext cx="9144000" cy="2152072"/>
          </a:xfrm>
        </p:spPr>
        <p:txBody>
          <a:bodyPr anchor="ctr"/>
          <a:lstStyle>
            <a:lvl1pPr algn="ctr">
              <a:defRPr sz="6000">
                <a:solidFill>
                  <a:srgbClr val="0072CE"/>
                </a:solidFill>
                <a:latin typeface="Bebas Neue" panose="00000500000000000000" pitchFamily="2" charset="0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5365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6A0A3A4A-5C0B-4531-8EB5-2F32CCA5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9FFBFFC-9AF4-4F09-9374-74AF38202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315025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6A0A3A4A-5C0B-4531-8EB5-2F32CCA5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9FFBFFC-9AF4-4F09-9374-74AF38202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70873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C3D3-14F6-8045-AB30-C8ECF2C86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0265"/>
            <a:ext cx="9144000" cy="2387600"/>
          </a:xfrm>
        </p:spPr>
        <p:txBody>
          <a:bodyPr>
            <a:normAutofit/>
          </a:bodyPr>
          <a:lstStyle/>
          <a:p>
            <a:r>
              <a:rPr lang="et-EE" dirty="0"/>
              <a:t>Võru maakonna arengustrateegia tegevuskava uuendamise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E8836-78B9-E842-BA41-F80A8548A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639" y="4447865"/>
            <a:ext cx="9144000" cy="1655762"/>
          </a:xfrm>
        </p:spPr>
        <p:txBody>
          <a:bodyPr/>
          <a:lstStyle/>
          <a:p>
            <a:endParaRPr lang="en-EE" dirty="0"/>
          </a:p>
          <a:p>
            <a:r>
              <a:rPr lang="en-EE" dirty="0"/>
              <a:t>Navi Seltsimaja</a:t>
            </a:r>
          </a:p>
          <a:p>
            <a:r>
              <a:rPr lang="en-EE" dirty="0"/>
              <a:t>12. </a:t>
            </a:r>
            <a:r>
              <a:rPr lang="en-GB" dirty="0"/>
              <a:t>s</a:t>
            </a:r>
            <a:r>
              <a:rPr lang="en-EE" dirty="0"/>
              <a:t>eptember 2024</a:t>
            </a:r>
          </a:p>
        </p:txBody>
      </p:sp>
    </p:spTree>
    <p:extLst>
      <p:ext uri="{BB962C8B-B14F-4D97-AF65-F5344CB8AC3E}">
        <p14:creationId xmlns:p14="http://schemas.microsoft.com/office/powerpoint/2010/main" val="72659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DB9EDCD-2518-4B43-8889-E0837E8D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Vanuserühm 0–6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A824BECF-D93C-4603-B984-B9B96232E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528137"/>
              </p:ext>
            </p:extLst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564406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98A4A8B-AE4C-4394-B3E8-E3ACBC84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Vanuserühm 7–18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B3565D2F-345B-40B6-AA59-57F238309F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06129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8735570-2B4B-4B4C-9C55-6048A6C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Vanuserühm 19–64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E085024E-69F7-4FF2-899A-B10FEC24A6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6685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C295EFF-4A50-4D2A-AFE0-D598CDE3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Vanuserühm 65+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8F91BA60-D47F-444C-94D5-F993F1BD9D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9451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8284275-DEF3-433D-BF3C-D6133BF8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Aastakeskmine muutus perioodidel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5437775B-963E-4B68-B6EF-DD8D8C564D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1805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1">
            <a:extLst>
              <a:ext uri="{FF2B5EF4-FFF2-40B4-BE49-F238E27FC236}">
                <a16:creationId xmlns:a16="http://schemas.microsoft.com/office/drawing/2014/main" id="{096A995D-EDFA-780E-54E5-BC6708471A3E}"/>
              </a:ext>
            </a:extLst>
          </p:cNvPr>
          <p:cNvSpPr txBox="1">
            <a:spLocks/>
          </p:cNvSpPr>
          <p:nvPr/>
        </p:nvSpPr>
        <p:spPr>
          <a:xfrm>
            <a:off x="263352" y="365125"/>
            <a:ext cx="115181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11BBFF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t-EE" dirty="0"/>
              <a:t>Soo-vanusjaotus maakonnas seisuga 1.01.2024</a:t>
            </a:r>
          </a:p>
        </p:txBody>
      </p:sp>
      <p:graphicFrame>
        <p:nvGraphicFramePr>
          <p:cNvPr id="2" name="Sisu kohatäide 1">
            <a:extLst>
              <a:ext uri="{FF2B5EF4-FFF2-40B4-BE49-F238E27FC236}">
                <a16:creationId xmlns:a16="http://schemas.microsoft.com/office/drawing/2014/main" id="{FCAE9C88-FFDA-4A3B-9FD1-D16F558677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340768"/>
          <a:ext cx="11517313" cy="483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977822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9D13424-6D34-4039-AEE2-F3206BD2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Rahvaarvu muutus omavalitsustes 2018–2024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1F1A8D3D-BC8E-4694-9370-B41A6EBB2C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193202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8B67F23-2ABA-4D6D-B422-AF154AA55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Vanusjaotus omavalitsustes 2024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F73F68E0-EB6C-4EC1-B8C7-2753AA88EE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2640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F374EA-8440-437C-88B7-D4212092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Loomulik ja rändeiive maakonnas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6AB5C941-0A48-4D23-B3E6-F7B1ECD1C4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897964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EFBE110-31B6-2589-8467-9DA8BC1F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Sünnid omavalitsustes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38875388-FE4C-2CFC-47EC-EC147AC592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45944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D49B-72E8-2345-9589-98632C30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382"/>
          </a:xfrm>
        </p:spPr>
        <p:txBody>
          <a:bodyPr/>
          <a:lstStyle/>
          <a:p>
            <a:r>
              <a:rPr lang="en-EE" dirty="0"/>
              <a:t>Kava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0AC30-CE9C-9441-AC06-727408760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604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b="1" dirty="0">
                <a:latin typeface="Calibri" panose="020F0502020204030204" pitchFamily="34" charset="0"/>
                <a:cs typeface="Calibri" panose="020F0502020204030204" pitchFamily="34" charset="0"/>
              </a:rPr>
              <a:t>11.00 – 13.00	 Võru maakonna hetkeolukord, väljakutsed ja võimalused</a:t>
            </a:r>
          </a:p>
          <a:p>
            <a:pPr lvl="1"/>
            <a:r>
              <a:rPr lang="et-EE" sz="1900" b="1" dirty="0">
                <a:latin typeface="Calibri" panose="020F0502020204030204" pitchFamily="34" charset="0"/>
                <a:cs typeface="Calibri" panose="020F0502020204030204" pitchFamily="34" charset="0"/>
              </a:rPr>
              <a:t>Kuidas on Võru maakonnal läinud? </a:t>
            </a:r>
            <a:r>
              <a:rPr lang="et-EE" sz="1900" dirty="0">
                <a:latin typeface="Calibri" panose="020F0502020204030204" pitchFamily="34" charset="0"/>
                <a:cs typeface="Calibri" panose="020F0502020204030204" pitchFamily="34" charset="0"/>
              </a:rPr>
              <a:t>Kokkuvõte arengunäitajatest ja peamistest väljakutsetest (Mihkel Laan, OÜ </a:t>
            </a:r>
            <a:r>
              <a:rPr lang="et-EE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Cumulus</a:t>
            </a:r>
            <a:r>
              <a:rPr lang="et-EE" sz="1900" dirty="0">
                <a:latin typeface="Calibri" panose="020F0502020204030204" pitchFamily="34" charset="0"/>
                <a:cs typeface="Calibri" panose="020F0502020204030204" pitchFamily="34" charset="0"/>
              </a:rPr>
              <a:t> Consulting)</a:t>
            </a:r>
          </a:p>
          <a:p>
            <a:pPr lvl="1"/>
            <a:r>
              <a:rPr lang="et-EE" sz="1900" b="1" dirty="0">
                <a:latin typeface="Calibri" panose="020F0502020204030204" pitchFamily="34" charset="0"/>
                <a:cs typeface="Calibri" panose="020F0502020204030204" pitchFamily="34" charset="0"/>
              </a:rPr>
              <a:t>Kokkuvõte olulisematest arendustegevustest 2024 </a:t>
            </a:r>
            <a:r>
              <a:rPr lang="et-EE" sz="1900" dirty="0">
                <a:latin typeface="Calibri" panose="020F0502020204030204" pitchFamily="34" charset="0"/>
                <a:cs typeface="Calibri" panose="020F0502020204030204" pitchFamily="34" charset="0"/>
              </a:rPr>
              <a:t>(Tiit Toots, Võrumaa Arenduskeskus)</a:t>
            </a:r>
          </a:p>
          <a:p>
            <a:pPr lvl="1"/>
            <a:r>
              <a:rPr lang="et-EE" sz="1900" b="1" dirty="0">
                <a:latin typeface="Calibri" panose="020F0502020204030204" pitchFamily="34" charset="0"/>
                <a:cs typeface="Calibri" panose="020F0502020204030204" pitchFamily="34" charset="0"/>
              </a:rPr>
              <a:t>Mida saab teha riik Võru maakonna väljakutsete lahendamiseks ja arengueelduste tugevdamiseks</a:t>
            </a:r>
            <a:r>
              <a:rPr lang="et-EE" sz="1900" dirty="0">
                <a:latin typeface="Calibri" panose="020F0502020204030204" pitchFamily="34" charset="0"/>
                <a:cs typeface="Calibri" panose="020F0502020204030204" pitchFamily="34" charset="0"/>
              </a:rPr>
              <a:t>? (Sigrid </a:t>
            </a:r>
            <a:r>
              <a:rPr lang="et-EE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Soomlais</a:t>
            </a:r>
            <a:r>
              <a:rPr lang="et-EE" sz="1900" dirty="0">
                <a:latin typeface="Calibri" panose="020F0502020204030204" pitchFamily="34" charset="0"/>
                <a:cs typeface="Calibri" panose="020F0502020204030204" pitchFamily="34" charset="0"/>
              </a:rPr>
              <a:t>, Regionaal- ja Põllumajandusministeerium, regionaalarengu asekantsler )</a:t>
            </a:r>
          </a:p>
          <a:p>
            <a:pPr lvl="1"/>
            <a:r>
              <a:rPr lang="et-EE" sz="1900" b="1" dirty="0">
                <a:latin typeface="Calibri" panose="020F0502020204030204" pitchFamily="34" charset="0"/>
                <a:cs typeface="Calibri" panose="020F0502020204030204" pitchFamily="34" charset="0"/>
              </a:rPr>
              <a:t>Piiriülese koostöö võimalused Võru maakonna jaoks – mida teha muutunud oludes</a:t>
            </a:r>
            <a:r>
              <a:rPr lang="et-EE" sz="1900" dirty="0">
                <a:latin typeface="Calibri" panose="020F0502020204030204" pitchFamily="34" charset="0"/>
                <a:cs typeface="Calibri" panose="020F0502020204030204" pitchFamily="34" charset="0"/>
              </a:rPr>
              <a:t>? (Ülari Alamets, Kesk-Läänemere Programmi projektijuht)</a:t>
            </a:r>
          </a:p>
          <a:p>
            <a:pPr lvl="1"/>
            <a:r>
              <a:rPr lang="et-EE" sz="1900" dirty="0">
                <a:latin typeface="Calibri" panose="020F0502020204030204" pitchFamily="34" charset="0"/>
                <a:cs typeface="Calibri" panose="020F0502020204030204" pitchFamily="34" charset="0"/>
              </a:rPr>
              <a:t>Arutelu: </a:t>
            </a:r>
            <a:r>
              <a:rPr lang="et-EE" sz="1900" b="1" dirty="0">
                <a:latin typeface="Calibri" panose="020F0502020204030204" pitchFamily="34" charset="0"/>
                <a:cs typeface="Calibri" panose="020F0502020204030204" pitchFamily="34" charset="0"/>
              </a:rPr>
              <a:t>maakonna arengu võtmeteemad</a:t>
            </a:r>
          </a:p>
          <a:p>
            <a:pPr marL="0" indent="0">
              <a:buNone/>
            </a:pPr>
            <a:r>
              <a:rPr lang="et-EE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13.00 – 13.30 Värskenduspaus</a:t>
            </a:r>
          </a:p>
          <a:p>
            <a:pPr marL="0" indent="0">
              <a:buNone/>
            </a:pPr>
            <a:r>
              <a:rPr lang="et-EE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13.30 – 15.30	 Valdkondlikud prioriteedid ja ühistegevused järgnevateks aastateks</a:t>
            </a:r>
            <a:r>
              <a:rPr lang="en-EE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et-EE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</a:t>
            </a:r>
            <a:r>
              <a:rPr lang="et-EE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rutelud gruppides: </a:t>
            </a:r>
            <a:endParaRPr lang="en-EE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lang="et-EE" sz="19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millised on kõige olulisemad valdkondlikud tegevused 2025+? </a:t>
            </a:r>
            <a:endParaRPr lang="en-EE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lang="et-EE" sz="19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millised on uued ideed?</a:t>
            </a:r>
            <a:endParaRPr lang="en-EE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lvl="1"/>
            <a:r>
              <a:rPr lang="et-EE" sz="19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millised on kõige tähtsamad valdkonnaülesed ühistegevused?</a:t>
            </a:r>
            <a:endParaRPr lang="en-EE" sz="1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6344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17FE2CB-4444-42EF-9F6D-54A63B17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Rändeiive omavalitsustes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5C1FB135-92D5-4B9E-9637-78AFA02B8C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61838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209777D-1115-4249-93AD-70BB9035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Rändesaldo vanuserühmades 2018–2023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44020768-8FFD-0320-2DDC-FB52B70B3F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542" y="1556792"/>
          <a:ext cx="8421762" cy="4198620"/>
        </p:xfrm>
        <a:graphic>
          <a:graphicData uri="http://schemas.openxmlformats.org/drawingml/2006/table">
            <a:tbl>
              <a:tblPr/>
              <a:tblGrid>
                <a:gridCol w="839468">
                  <a:extLst>
                    <a:ext uri="{9D8B030D-6E8A-4147-A177-3AD203B41FA5}">
                      <a16:colId xmlns:a16="http://schemas.microsoft.com/office/drawing/2014/main" val="1135630222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364306442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126952367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3020577477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3148736445"/>
                    </a:ext>
                  </a:extLst>
                </a:gridCol>
                <a:gridCol w="1218583">
                  <a:extLst>
                    <a:ext uri="{9D8B030D-6E8A-4147-A177-3AD203B41FA5}">
                      <a16:colId xmlns:a16="http://schemas.microsoft.com/office/drawing/2014/main" val="250396919"/>
                    </a:ext>
                  </a:extLst>
                </a:gridCol>
                <a:gridCol w="1489379">
                  <a:extLst>
                    <a:ext uri="{9D8B030D-6E8A-4147-A177-3AD203B41FA5}">
                      <a16:colId xmlns:a16="http://schemas.microsoft.com/office/drawing/2014/main" val="3662052462"/>
                    </a:ext>
                  </a:extLst>
                </a:gridCol>
              </a:tblGrid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Vanus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Antsla vald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Rõuge vald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Setomaa vald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 linn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 vald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 maakond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60771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 –4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2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8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9A3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C9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3291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 – 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F3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6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AC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9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3461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 – 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B3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33634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 – 19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4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6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2945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 – 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2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-140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5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-308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8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3883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 – 29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-109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D1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-72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0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-96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D6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-132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8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-436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5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65649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 – 34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-40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4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-121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D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7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-339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7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444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35 – 39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5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C3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-45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7944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 – 44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8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85043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45 –49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5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4981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50 – 54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6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6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-49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56110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55 – 59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5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-127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A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8205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064312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550358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Vanus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Antsla vald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Rõuge vald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Setomaa vald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 linn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 vald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 maakond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475831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 –6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DA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D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58D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70197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 – 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9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-50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8A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A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16440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16-18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8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82071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7F8784-E444-0FB5-3918-0043E050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Lapsed vanuses 0–18  maakonnas 1.01.2024</a:t>
            </a:r>
            <a:endParaRPr lang="en-EE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FB9BC2-36FC-41BE-B9FA-A958BA3C0F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711561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680E1353-3C6C-4D25-8750-9F86F7E4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t-EE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Seirenäitajate muutus 2022-2024</a:t>
            </a:r>
          </a:p>
        </p:txBody>
      </p:sp>
    </p:spTree>
    <p:extLst>
      <p:ext uri="{BB962C8B-B14F-4D97-AF65-F5344CB8AC3E}">
        <p14:creationId xmlns:p14="http://schemas.microsoft.com/office/powerpoint/2010/main" val="305801284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EA3B8D-54F1-0FD5-99AB-0941A7BC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Inimeste heaolu seiremõõdikud</a:t>
            </a:r>
            <a:endParaRPr lang="en-EE" dirty="0"/>
          </a:p>
        </p:txBody>
      </p:sp>
      <p:graphicFrame>
        <p:nvGraphicFramePr>
          <p:cNvPr id="2" name="Sisu kohatäide 1">
            <a:extLst>
              <a:ext uri="{FF2B5EF4-FFF2-40B4-BE49-F238E27FC236}">
                <a16:creationId xmlns:a16="http://schemas.microsoft.com/office/drawing/2014/main" id="{71ADFE5D-3205-A590-DEE9-828DF84682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352" y="1690688"/>
          <a:ext cx="11518106" cy="2964180"/>
        </p:xfrm>
        <a:graphic>
          <a:graphicData uri="http://schemas.openxmlformats.org/drawingml/2006/table">
            <a:tbl>
              <a:tblPr/>
              <a:tblGrid>
                <a:gridCol w="382722">
                  <a:extLst>
                    <a:ext uri="{9D8B030D-6E8A-4147-A177-3AD203B41FA5}">
                      <a16:colId xmlns:a16="http://schemas.microsoft.com/office/drawing/2014/main" val="2814826872"/>
                    </a:ext>
                  </a:extLst>
                </a:gridCol>
                <a:gridCol w="5030059">
                  <a:extLst>
                    <a:ext uri="{9D8B030D-6E8A-4147-A177-3AD203B41FA5}">
                      <a16:colId xmlns:a16="http://schemas.microsoft.com/office/drawing/2014/main" val="3496760156"/>
                    </a:ext>
                  </a:extLst>
                </a:gridCol>
                <a:gridCol w="473846">
                  <a:extLst>
                    <a:ext uri="{9D8B030D-6E8A-4147-A177-3AD203B41FA5}">
                      <a16:colId xmlns:a16="http://schemas.microsoft.com/office/drawing/2014/main" val="3424048193"/>
                    </a:ext>
                  </a:extLst>
                </a:gridCol>
                <a:gridCol w="473846">
                  <a:extLst>
                    <a:ext uri="{9D8B030D-6E8A-4147-A177-3AD203B41FA5}">
                      <a16:colId xmlns:a16="http://schemas.microsoft.com/office/drawing/2014/main" val="1498242047"/>
                    </a:ext>
                  </a:extLst>
                </a:gridCol>
                <a:gridCol w="856568">
                  <a:extLst>
                    <a:ext uri="{9D8B030D-6E8A-4147-A177-3AD203B41FA5}">
                      <a16:colId xmlns:a16="http://schemas.microsoft.com/office/drawing/2014/main" val="1588975721"/>
                    </a:ext>
                  </a:extLst>
                </a:gridCol>
                <a:gridCol w="473846">
                  <a:extLst>
                    <a:ext uri="{9D8B030D-6E8A-4147-A177-3AD203B41FA5}">
                      <a16:colId xmlns:a16="http://schemas.microsoft.com/office/drawing/2014/main" val="176864152"/>
                    </a:ext>
                  </a:extLst>
                </a:gridCol>
                <a:gridCol w="473846">
                  <a:extLst>
                    <a:ext uri="{9D8B030D-6E8A-4147-A177-3AD203B41FA5}">
                      <a16:colId xmlns:a16="http://schemas.microsoft.com/office/drawing/2014/main" val="164168391"/>
                    </a:ext>
                  </a:extLst>
                </a:gridCol>
                <a:gridCol w="856568">
                  <a:extLst>
                    <a:ext uri="{9D8B030D-6E8A-4147-A177-3AD203B41FA5}">
                      <a16:colId xmlns:a16="http://schemas.microsoft.com/office/drawing/2014/main" val="3569825741"/>
                    </a:ext>
                  </a:extLst>
                </a:gridCol>
                <a:gridCol w="856568">
                  <a:extLst>
                    <a:ext uri="{9D8B030D-6E8A-4147-A177-3AD203B41FA5}">
                      <a16:colId xmlns:a16="http://schemas.microsoft.com/office/drawing/2014/main" val="1525630424"/>
                    </a:ext>
                  </a:extLst>
                </a:gridCol>
                <a:gridCol w="1640237">
                  <a:extLst>
                    <a:ext uri="{9D8B030D-6E8A-4147-A177-3AD203B41FA5}">
                      <a16:colId xmlns:a16="http://schemas.microsoft.com/office/drawing/2014/main" val="347459344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r" fontAlgn="t"/>
                      <a:endParaRPr lang="et-EE" sz="11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Seiremõõdikud (väärtused 2022/2024 väljavõttetes)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Eesti 2022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Eesti 2024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Eesti muutus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2022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2024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muutus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vs Eesti 2024 olukord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vs Eesti muutus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61186"/>
                  </a:ext>
                </a:extLst>
              </a:tr>
              <a:tr h="129540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t-EE" sz="11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Inimeste heaolu</a:t>
                      </a:r>
                    </a:p>
                  </a:txBody>
                  <a:tcPr marL="7620" marR="7620" marT="762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(1) Tööjõus osalemise määr, 15-74 aastased, % (2021/2023)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29848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(2) Suhtelise vaesuse määr,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vähenenud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17138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(2) Leibkonnaliikme netosissetulek kuus, eurot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vähenenud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91335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(3) 16+ aastaste hea/väga hea terviseseisundiga elanike osakaal, % (2021/2023)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776786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(3) Ülemäärase kehakaaluga inimeste osatähtsus, 16-64 aastased,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230380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(3) Rahulolu välisõhu kvaliteediga (lõhnahäiringud, õhusaaste),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edu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48388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(4) Vähemalt 15-aastaste osalemine kultuurielus viimasel 12 kuul,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626978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(4) Rahulolu kaasamisega KOV arengu kavandamisse,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edu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69553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(4) Kolmanda taseme haridusega 25-34 aastaste osatähtsus, % (2021/2023)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440258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(5) Ühistranspordi teenusega rahulolu,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63645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(5) Lairiba internetiühendusega leibkondade osatähtsus, % </a:t>
                      </a:r>
                      <a:r>
                        <a:rPr lang="et-EE" sz="1100" b="0" i="1" u="none" strike="noStrike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(2021/2021)</a:t>
                      </a:r>
                      <a:endParaRPr lang="et-EE" sz="1100" b="0" i="1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1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1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1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1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51320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(6) Kodu ümbruskonda turvaliseks pidavate inimeste osatähtsus, % (2018/2022)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266950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(6) Elukeskkonnaga rahul või pigem rahul olevate elanike osatähtsus,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edu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40439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(6) Leibkondade osatähtsus, mille eluruumis on jooksev soe vesi, % </a:t>
                      </a:r>
                      <a:r>
                        <a:rPr lang="et-EE" sz="1100" b="0" i="1" u="none" strike="noStrike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(2020/2020)</a:t>
                      </a:r>
                      <a:endParaRPr lang="et-EE" sz="1100" b="0" i="1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5699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9B1DC-AC38-FE16-1986-D40E4222E4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 charset="0"/>
                <a:ea typeface="Heiti SC Light" charset="-122"/>
                <a:cs typeface="Heiti SC Light" charset="-122"/>
                <a:sym typeface="Gill Sans" charset="0"/>
              </a:defRPr>
            </a:lvl9pPr>
          </a:lstStyle>
          <a:p>
            <a:fld id="{EA1BD5DB-7F29-854F-8151-DF2F3D2E283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11841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2E33-B723-14A9-5044-94D67773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Ettevõtluse ja omavalitsuse seiremõõdikud</a:t>
            </a:r>
            <a:endParaRPr lang="en-EE" dirty="0"/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63939516-7D7A-D2E7-152B-E527507AE2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352" y="1924050"/>
          <a:ext cx="11377264" cy="3009900"/>
        </p:xfrm>
        <a:graphic>
          <a:graphicData uri="http://schemas.openxmlformats.org/drawingml/2006/table">
            <a:tbl>
              <a:tblPr/>
              <a:tblGrid>
                <a:gridCol w="378042">
                  <a:extLst>
                    <a:ext uri="{9D8B030D-6E8A-4147-A177-3AD203B41FA5}">
                      <a16:colId xmlns:a16="http://schemas.microsoft.com/office/drawing/2014/main" val="59556084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89129172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349594827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4059560062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250579767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4250113087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3718897073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493609289"/>
                    </a:ext>
                  </a:extLst>
                </a:gridCol>
                <a:gridCol w="846094">
                  <a:extLst>
                    <a:ext uri="{9D8B030D-6E8A-4147-A177-3AD203B41FA5}">
                      <a16:colId xmlns:a16="http://schemas.microsoft.com/office/drawing/2014/main" val="3170322918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61420347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r" fontAlgn="t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Seiremõõdikud (väärtused 2022/2024 väljavõttetes)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EESTI 2022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EESTI 2024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Eesti muutus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2022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2024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muutus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vs Eesti olukord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Võrumaa vs Eesti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988519"/>
                  </a:ext>
                </a:extLst>
              </a:tr>
              <a:tr h="12954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Ettevõtluse vaatest</a:t>
                      </a:r>
                    </a:p>
                  </a:txBody>
                  <a:tcPr marL="7620" marR="7620" marT="762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(7) SKT hõivatu kohta EL27 keskmisest PPS (ostujõu) alusel,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1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vähenenud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23716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(7) Ettevõtete arv (v.a FIE-d) 1000 elaniku kohta (2021/2023)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vähenenud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47916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(7) Ettevõtete (20+ hõivatuga) lisandväärtus ettevõtte kohta, tuh eurot (2017/2022)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-2137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-1310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vähenenud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343100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(7) Kaupade ja teenuste eksport (tuhat eurot) ettevõtte (v.a FIEd) kohta (2021/2023)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35541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(8) Eri- või kutseharidusega täiskasvanute (25-64) osatähtsus, % (2021/2023)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69507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(8) 25-64 aastaste elukestvas õppes osalemine viimasel 4 nädalal, % (2021/2023)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786652"/>
                  </a:ext>
                </a:extLst>
              </a:tr>
              <a:tr h="1295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KOV</a:t>
                      </a:r>
                    </a:p>
                  </a:txBody>
                  <a:tcPr marL="7620" marR="7620" marT="762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(9) Rahulolu kohaliku omavalitsuse juhtimisega oma elukohas,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edu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46736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(9) Rahulolu kohaliku omavalitsuse üldise arengusuunaga, % (2020/2022)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edu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02677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(9) KOV teenustega rahulolu, % (2021/2022)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411792"/>
                  </a:ext>
                </a:extLst>
              </a:tr>
              <a:tr h="12954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(10) Rahvaarvu muutuse kordaja, % 2018 suhtes (2022/2023)**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0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-9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mahajäämus suurenenud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75681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E2B4-A9B2-7ACF-A926-8D2642C0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“suured” näitajad kokkuvõttes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61908-8B74-8603-CEF0-7C69A191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EE" dirty="0"/>
          </a:p>
          <a:p>
            <a:r>
              <a:rPr lang="en-EE" b="1" dirty="0"/>
              <a:t>Keskmine palk</a:t>
            </a:r>
            <a:r>
              <a:rPr lang="en-EE" dirty="0"/>
              <a:t>: väike samm soovitud suunas on toimunud (2021 77%, 2024 II kvartal 78%). </a:t>
            </a:r>
            <a:r>
              <a:rPr lang="en-GB" dirty="0"/>
              <a:t>K</a:t>
            </a:r>
            <a:r>
              <a:rPr lang="en-EE" dirty="0"/>
              <a:t>uidas edasi?</a:t>
            </a:r>
          </a:p>
          <a:p>
            <a:r>
              <a:rPr lang="en-GB" b="1" dirty="0" err="1"/>
              <a:t>Elada</a:t>
            </a:r>
            <a:r>
              <a:rPr lang="en-GB" b="1" dirty="0"/>
              <a:t> </a:t>
            </a:r>
            <a:r>
              <a:rPr lang="en-GB" b="1" dirty="0" err="1"/>
              <a:t>jäänud</a:t>
            </a:r>
            <a:r>
              <a:rPr lang="en-GB" b="1" dirty="0"/>
              <a:t> </a:t>
            </a:r>
            <a:r>
              <a:rPr lang="en-GB" b="1" dirty="0" err="1"/>
              <a:t>aastad</a:t>
            </a:r>
            <a:r>
              <a:rPr lang="en-GB" b="1" dirty="0"/>
              <a:t> (</a:t>
            </a:r>
            <a:r>
              <a:rPr lang="en-GB" b="1" dirty="0" err="1"/>
              <a:t>oodatav</a:t>
            </a:r>
            <a:r>
              <a:rPr lang="en-GB" b="1" dirty="0"/>
              <a:t> </a:t>
            </a:r>
            <a:r>
              <a:rPr lang="en-GB" b="1" dirty="0" err="1"/>
              <a:t>eluiga</a:t>
            </a:r>
            <a:r>
              <a:rPr lang="en-GB" b="1" dirty="0"/>
              <a:t> </a:t>
            </a:r>
            <a:r>
              <a:rPr lang="en-GB" b="1" dirty="0" err="1"/>
              <a:t>sünnimomendil</a:t>
            </a:r>
            <a:r>
              <a:rPr lang="en-GB" b="1" dirty="0"/>
              <a:t>)</a:t>
            </a:r>
            <a:r>
              <a:rPr lang="en-EE" dirty="0"/>
              <a:t>:</a:t>
            </a:r>
          </a:p>
          <a:p>
            <a:pPr lvl="1"/>
            <a:r>
              <a:rPr lang="en-EE" dirty="0"/>
              <a:t>2020/2021: 75,59 (Võru maakond) vs 77,20 (Eesti keskmine)</a:t>
            </a:r>
          </a:p>
          <a:p>
            <a:pPr lvl="1"/>
            <a:r>
              <a:rPr lang="en-EE" dirty="0"/>
              <a:t>2022/2023: 77,83 (Eesti keskmine) vs 78,98 (Eesti keskmine)</a:t>
            </a:r>
          </a:p>
          <a:p>
            <a:r>
              <a:rPr lang="en-EE" b="1" dirty="0"/>
              <a:t>Tervena elada jäänud aastad:</a:t>
            </a:r>
          </a:p>
          <a:p>
            <a:pPr lvl="1"/>
            <a:r>
              <a:rPr lang="en-EE" dirty="0"/>
              <a:t>2020/2021: 51,04 (Võru maakond) vs 56,97 Eesti keskmine)</a:t>
            </a:r>
          </a:p>
          <a:p>
            <a:pPr lvl="1"/>
            <a:r>
              <a:rPr lang="en-EE" dirty="0"/>
              <a:t>2022/2023: 54,03 (Võru maakond) vs 58,72 (Eesti keskmine)</a:t>
            </a:r>
          </a:p>
          <a:p>
            <a:r>
              <a:rPr lang="en-EE" b="1" dirty="0"/>
              <a:t>Rändesaldo</a:t>
            </a:r>
            <a:r>
              <a:rPr lang="en-EE" dirty="0"/>
              <a:t>: keeruline hinnata? Samas on demograafiline kriis lähiajal kiiresti süvenemas.</a:t>
            </a:r>
          </a:p>
        </p:txBody>
      </p:sp>
    </p:spTree>
    <p:extLst>
      <p:ext uri="{BB962C8B-B14F-4D97-AF65-F5344CB8AC3E}">
        <p14:creationId xmlns:p14="http://schemas.microsoft.com/office/powerpoint/2010/main" val="271685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EFB2-4426-8B8C-B5E9-831FA347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461"/>
            <a:ext cx="10515600" cy="1325563"/>
          </a:xfrm>
        </p:spPr>
        <p:txBody>
          <a:bodyPr/>
          <a:lstStyle/>
          <a:p>
            <a:r>
              <a:rPr lang="et-EE" dirty="0"/>
              <a:t>Kokkuvõte olulisematest arendustegevustest 2024 </a:t>
            </a:r>
          </a:p>
        </p:txBody>
      </p:sp>
    </p:spTree>
    <p:extLst>
      <p:ext uri="{BB962C8B-B14F-4D97-AF65-F5344CB8AC3E}">
        <p14:creationId xmlns:p14="http://schemas.microsoft.com/office/powerpoint/2010/main" val="330045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60282BF-8546-3ADA-994C-E6C21470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/>
            <a:r>
              <a:rPr lang="et-EE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Kokkuvõte olulisematest arendustegevustest 2024</a:t>
            </a:r>
            <a:br>
              <a:rPr lang="et-EE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88A54A7-E8EA-7B4E-AF8A-BC3111D8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6"/>
            <a:ext cx="10515600" cy="47457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t-EE" dirty="0"/>
          </a:p>
          <a:p>
            <a:pPr>
              <a:buFont typeface="Wingdings" panose="05000000000000000000" pitchFamily="2" charset="2"/>
              <a:buChar char="v"/>
            </a:pPr>
            <a:r>
              <a:rPr lang="et-EE" dirty="0"/>
              <a:t>Ühistegevused ja projektid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Pärimusõppe temaatikaga tegelemine, mis viis projektini „</a:t>
            </a:r>
            <a:r>
              <a:rPr lang="et-EE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Surrounded</a:t>
            </a: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t-EE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(valdkonnad arengustrateegiast: elukestev õpe ja kestlik kogukond; kultuuriline omapära).</a:t>
            </a:r>
            <a:endParaRPr lang="et-EE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LÕIM projekt sai eduka lõpu ning järje LÕIM2 (tervise ja heaolu ning </a:t>
            </a:r>
            <a:r>
              <a:rPr lang="et-EE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siseturvalisuse</a:t>
            </a: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valdkond, elukestev õpe).</a:t>
            </a:r>
            <a:endParaRPr lang="et-EE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Haridusfest</a:t>
            </a: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korra toimunud ja toimub sel aastal jälle (elukestev õpe).</a:t>
            </a:r>
            <a:endParaRPr lang="et-EE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t-EE" dirty="0">
                <a:latin typeface="Aptos"/>
                <a:ea typeface="Times New Roman" panose="02020603050405020304" pitchFamily="18" charset="0"/>
                <a:cs typeface="Times New Roman"/>
              </a:rPr>
              <a:t>Süsteemne lähenemine vanemaharidusele – vanemahariduse tegevuskava.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Võru maakonna noortele erinevaid siinseid teemasid ja inimesi tutvustavad lood pärimuse, ettevõtluse, turismi, looduskeskkonna, linnaruumi valdkondades (Võru Gümnaasium) (kultuuriline omapära ja tegelikult kõik teised valdkonnad arengustrateegias).</a:t>
            </a:r>
            <a:endParaRPr lang="et-EE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Maakondlik laulu- ja tantsupidu ning teised piirkonna jaoks olulised kultuurisündmused on toimunud ja hoitud ning lisaks toimub hulgaliselt žanripäevi (kultuuriline omapära; kestlik kogukond).</a:t>
            </a:r>
            <a:endParaRPr lang="et-EE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Maapäeva erinev korraldus teistest maakondadest (maine)</a:t>
            </a:r>
            <a:endParaRPr lang="et-EE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0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4E1031D-A9C7-8C07-8EDA-D60E26DE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z="4000" b="0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Kokkuvõte olulisematest arendustegevustest 2024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B33FB6A-30B8-6C4A-946F-77187ACE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t-EE" dirty="0"/>
              <a:t> Koostööprojektid ja programmid</a:t>
            </a:r>
          </a:p>
          <a:p>
            <a:pPr marL="0" indent="0">
              <a:buNone/>
            </a:pPr>
            <a:r>
              <a:rPr lang="et-EE" dirty="0"/>
              <a:t>PEEK 10 897 885 EUR</a:t>
            </a:r>
          </a:p>
          <a:p>
            <a:r>
              <a:rPr lang="fi-FI" dirty="0" err="1"/>
              <a:t>Kood</a:t>
            </a:r>
            <a:r>
              <a:rPr lang="fi-FI" dirty="0"/>
              <a:t>/Võru </a:t>
            </a:r>
            <a:r>
              <a:rPr lang="fi-FI" dirty="0" err="1"/>
              <a:t>programmeerimiskooli</a:t>
            </a:r>
            <a:r>
              <a:rPr lang="fi-FI" dirty="0"/>
              <a:t> </a:t>
            </a:r>
            <a:r>
              <a:rPr lang="fi-FI" dirty="0" err="1"/>
              <a:t>rajamine</a:t>
            </a:r>
            <a:r>
              <a:rPr lang="fi-FI" dirty="0"/>
              <a:t> ja IT-</a:t>
            </a:r>
            <a:r>
              <a:rPr lang="fi-FI" dirty="0" err="1"/>
              <a:t>valdkonna</a:t>
            </a:r>
            <a:r>
              <a:rPr lang="fi-FI" dirty="0"/>
              <a:t> </a:t>
            </a:r>
            <a:r>
              <a:rPr lang="fi-FI" dirty="0" err="1"/>
              <a:t>edendamine</a:t>
            </a:r>
            <a:endParaRPr lang="et-EE" dirty="0"/>
          </a:p>
          <a:p>
            <a:r>
              <a:rPr lang="et-EE" dirty="0"/>
              <a:t>Kagu-Eesti ettevõtluse ökosüsteemi arendamine</a:t>
            </a:r>
          </a:p>
          <a:p>
            <a:r>
              <a:rPr lang="et-EE" dirty="0"/>
              <a:t>Lõuna-Eesti aiasaaduste </a:t>
            </a:r>
            <a:r>
              <a:rPr lang="et-EE" dirty="0" err="1"/>
              <a:t>väärindamiskeskuse</a:t>
            </a:r>
            <a:r>
              <a:rPr lang="et-EE" dirty="0"/>
              <a:t> väljaarendamine</a:t>
            </a:r>
          </a:p>
          <a:p>
            <a:r>
              <a:rPr lang="et-EE" dirty="0"/>
              <a:t>Lõuna-Eesti noorte ettevõtlikkuse arendamine, LEEN</a:t>
            </a:r>
          </a:p>
          <a:p>
            <a:pPr marL="0" indent="0">
              <a:buNone/>
            </a:pPr>
            <a:r>
              <a:rPr lang="et-EE" dirty="0"/>
              <a:t>MATA 2024 409 620 EUR</a:t>
            </a:r>
          </a:p>
          <a:p>
            <a:pPr marL="0" indent="0">
              <a:buNone/>
            </a:pPr>
            <a:r>
              <a:rPr lang="et-EE" dirty="0"/>
              <a:t>KVAT Võru maakond </a:t>
            </a:r>
            <a:r>
              <a:rPr lang="en-US" sz="2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4 851 456</a:t>
            </a:r>
            <a:r>
              <a:rPr lang="et-EE" sz="28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Calibri" panose="020F0502020204030204" pitchFamily="34" charset="0"/>
              </a:rPr>
              <a:t> EUR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Kagu-Eesti programm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915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F663-E568-399C-A70C-3427AED1D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EE" dirty="0"/>
          </a:p>
          <a:p>
            <a:pPr marL="0" indent="0">
              <a:buNone/>
            </a:pPr>
            <a:r>
              <a:rPr lang="en-EE" sz="4000" b="1" dirty="0"/>
              <a:t>Mis peaks olema 2025. aastal Võru maakonna arendustegevuste prioriteet nr 1? </a:t>
            </a:r>
          </a:p>
          <a:p>
            <a:pPr marL="0" indent="0">
              <a:buNone/>
            </a:pPr>
            <a:endParaRPr lang="et-EE" sz="3200" dirty="0"/>
          </a:p>
          <a:p>
            <a:pPr marL="0" indent="0">
              <a:buNone/>
            </a:pPr>
            <a:r>
              <a:rPr lang="et-EE" sz="3200" dirty="0" err="1"/>
              <a:t>slido.com</a:t>
            </a:r>
            <a:endParaRPr lang="et-EE" sz="3200" dirty="0"/>
          </a:p>
          <a:p>
            <a:pPr marL="0" indent="0">
              <a:buNone/>
            </a:pPr>
            <a:r>
              <a:rPr lang="et-EE" sz="3200" dirty="0"/>
              <a:t>#prioriteet</a:t>
            </a:r>
          </a:p>
          <a:p>
            <a:pPr marL="0" indent="0">
              <a:buNone/>
            </a:pPr>
            <a:endParaRPr lang="en-EE" sz="4000" b="1" dirty="0"/>
          </a:p>
          <a:p>
            <a:pPr marL="0" indent="0">
              <a:buNone/>
            </a:pPr>
            <a:endParaRPr lang="en-EE" sz="4000" b="1" dirty="0"/>
          </a:p>
        </p:txBody>
      </p:sp>
    </p:spTree>
    <p:extLst>
      <p:ext uri="{BB962C8B-B14F-4D97-AF65-F5344CB8AC3E}">
        <p14:creationId xmlns:p14="http://schemas.microsoft.com/office/powerpoint/2010/main" val="3606539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4E1031D-A9C7-8C07-8EDA-D60E26DE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z="4000" b="0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Kokkuvõte olulisematest arendustegevustest 2024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B33FB6A-30B8-6C4A-946F-77187ACE2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t-EE" dirty="0"/>
              <a:t> </a:t>
            </a:r>
            <a:r>
              <a:rPr lang="et-EE" dirty="0" err="1"/>
              <a:t>Väliskoostöö</a:t>
            </a:r>
            <a:r>
              <a:rPr lang="et-EE" dirty="0"/>
              <a:t> projektid</a:t>
            </a:r>
          </a:p>
          <a:p>
            <a:pPr marL="0" indent="0">
              <a:buNone/>
            </a:pPr>
            <a:r>
              <a:rPr lang="et-EE" dirty="0"/>
              <a:t>2024. a </a:t>
            </a:r>
            <a:r>
              <a:rPr lang="et-EE"/>
              <a:t>alanud või </a:t>
            </a:r>
            <a:r>
              <a:rPr lang="et-EE" dirty="0"/>
              <a:t>jätkunud </a:t>
            </a:r>
            <a:r>
              <a:rPr lang="et-EE" dirty="0" err="1"/>
              <a:t>Interreg</a:t>
            </a:r>
            <a:r>
              <a:rPr lang="et-EE" dirty="0"/>
              <a:t> projektid</a:t>
            </a:r>
          </a:p>
          <a:p>
            <a:r>
              <a:rPr lang="et-EE" dirty="0" err="1"/>
              <a:t>RenoWave</a:t>
            </a:r>
            <a:endParaRPr lang="et-EE" dirty="0"/>
          </a:p>
          <a:p>
            <a:r>
              <a:rPr lang="et-EE" dirty="0"/>
              <a:t>RESIST </a:t>
            </a:r>
          </a:p>
          <a:p>
            <a:r>
              <a:rPr lang="et-EE" dirty="0"/>
              <a:t>EUARENAS</a:t>
            </a:r>
          </a:p>
          <a:p>
            <a:r>
              <a:rPr lang="et-EE" dirty="0"/>
              <a:t>BSR Food </a:t>
            </a:r>
            <a:r>
              <a:rPr lang="et-EE" dirty="0" err="1"/>
              <a:t>Coalition</a:t>
            </a:r>
            <a:endParaRPr lang="et-EE" dirty="0"/>
          </a:p>
          <a:p>
            <a:r>
              <a:rPr lang="et-EE" dirty="0" err="1"/>
              <a:t>StratKit</a:t>
            </a:r>
            <a:r>
              <a:rPr lang="et-EE" dirty="0"/>
              <a:t>+</a:t>
            </a:r>
          </a:p>
          <a:p>
            <a:r>
              <a:rPr lang="et-EE" dirty="0"/>
              <a:t>Access </a:t>
            </a:r>
            <a:r>
              <a:rPr lang="et-EE" dirty="0" err="1"/>
              <a:t>Routes</a:t>
            </a:r>
            <a:endParaRPr lang="et-EE" dirty="0"/>
          </a:p>
          <a:p>
            <a:r>
              <a:rPr lang="et-EE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Surrounded</a:t>
            </a:r>
            <a:r>
              <a:rPr lang="et-EE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by </a:t>
            </a:r>
            <a:r>
              <a:rPr lang="et-EE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Heritage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1569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EFB2-4426-8B8C-B5E9-831FA347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461"/>
            <a:ext cx="10515600" cy="1325563"/>
          </a:xfrm>
        </p:spPr>
        <p:txBody>
          <a:bodyPr/>
          <a:lstStyle/>
          <a:p>
            <a:r>
              <a:rPr lang="et-EE" dirty="0"/>
              <a:t>Mida saab teha riik Võru maakonna väljakutsete lahendamiseks ja arengueelduste tugevdamiseks? </a:t>
            </a:r>
          </a:p>
        </p:txBody>
      </p:sp>
    </p:spTree>
    <p:extLst>
      <p:ext uri="{BB962C8B-B14F-4D97-AF65-F5344CB8AC3E}">
        <p14:creationId xmlns:p14="http://schemas.microsoft.com/office/powerpoint/2010/main" val="1179249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EFB2-4426-8B8C-B5E9-831FA347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461"/>
            <a:ext cx="10515600" cy="1325563"/>
          </a:xfrm>
        </p:spPr>
        <p:txBody>
          <a:bodyPr/>
          <a:lstStyle/>
          <a:p>
            <a:r>
              <a:rPr lang="et-EE" dirty="0"/>
              <a:t>Piiriülese koostöö võimalused Võru maakonna jaoks – mida teha muutunud oludes? </a:t>
            </a:r>
          </a:p>
        </p:txBody>
      </p:sp>
    </p:spTree>
    <p:extLst>
      <p:ext uri="{BB962C8B-B14F-4D97-AF65-F5344CB8AC3E}">
        <p14:creationId xmlns:p14="http://schemas.microsoft.com/office/powerpoint/2010/main" val="426894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4B8B-F53F-904E-8B2C-0A4FF555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</a:t>
            </a:r>
            <a:r>
              <a:rPr lang="en-EE" sz="4000" dirty="0"/>
              <a:t>rutelu i: maakonna arengu võtmeteemad 2025+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FA226E-9E32-7447-B6DD-FA91EB45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t-EE" b="1" dirty="0"/>
          </a:p>
          <a:p>
            <a:pPr marL="0" indent="0">
              <a:buNone/>
            </a:pPr>
            <a:r>
              <a:rPr lang="et-EE" sz="3200" b="1" dirty="0"/>
              <a:t>Mis on 3 kõige tähtsamat teemat/fookust Võru maakonna arengus 2025+? Miks?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...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...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...</a:t>
            </a:r>
          </a:p>
          <a:p>
            <a:pPr marL="514350" indent="-514350">
              <a:buFont typeface="+mj-lt"/>
              <a:buAutoNum type="arabicPeriod"/>
            </a:pPr>
            <a:endParaRPr lang="et-EE" b="1" dirty="0"/>
          </a:p>
          <a:p>
            <a:pPr marL="514350" indent="-514350">
              <a:buFont typeface="+mj-lt"/>
              <a:buAutoNum type="arabicPeriod"/>
            </a:pP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4270391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28501B-8236-524F-BA80-81C3A97DF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788" y="3335341"/>
            <a:ext cx="9144000" cy="2152072"/>
          </a:xfrm>
        </p:spPr>
        <p:txBody>
          <a:bodyPr/>
          <a:lstStyle/>
          <a:p>
            <a:r>
              <a:rPr lang="en-GB" dirty="0"/>
              <a:t>V</a:t>
            </a:r>
            <a:r>
              <a:rPr lang="en-EE" dirty="0"/>
              <a:t>ärskenduspaus kuni 13.30</a:t>
            </a:r>
          </a:p>
        </p:txBody>
      </p:sp>
    </p:spTree>
    <p:extLst>
      <p:ext uri="{BB962C8B-B14F-4D97-AF65-F5344CB8AC3E}">
        <p14:creationId xmlns:p14="http://schemas.microsoft.com/office/powerpoint/2010/main" val="2771965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4B8B-F53F-904E-8B2C-0A4FF55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83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</a:t>
            </a:r>
            <a:r>
              <a:rPr lang="en-EE" sz="4000" dirty="0"/>
              <a:t>rutelu: </a:t>
            </a:r>
            <a:r>
              <a:rPr lang="en-GB" sz="4000" dirty="0" err="1"/>
              <a:t>Valdkondlikud</a:t>
            </a:r>
            <a:r>
              <a:rPr lang="en-GB" sz="4000" dirty="0"/>
              <a:t> </a:t>
            </a:r>
            <a:r>
              <a:rPr lang="en-GB" sz="4000" dirty="0" err="1"/>
              <a:t>prioriteedid</a:t>
            </a:r>
            <a:r>
              <a:rPr lang="en-GB" sz="4000" dirty="0"/>
              <a:t> </a:t>
            </a:r>
            <a:r>
              <a:rPr lang="en-GB" sz="4000" dirty="0" err="1"/>
              <a:t>ja</a:t>
            </a:r>
            <a:r>
              <a:rPr lang="en-GB" sz="4000" dirty="0"/>
              <a:t> </a:t>
            </a:r>
            <a:r>
              <a:rPr lang="en-GB" sz="4000" dirty="0" err="1"/>
              <a:t>ühistegevused</a:t>
            </a:r>
            <a:r>
              <a:rPr lang="en-GB" sz="4000" dirty="0"/>
              <a:t> </a:t>
            </a:r>
            <a:r>
              <a:rPr lang="en-GB" sz="4000" dirty="0" err="1"/>
              <a:t>järgnevateks</a:t>
            </a:r>
            <a:r>
              <a:rPr lang="en-GB" sz="4000" dirty="0"/>
              <a:t> </a:t>
            </a:r>
            <a:r>
              <a:rPr lang="en-GB" sz="4000" dirty="0" err="1"/>
              <a:t>aastateks</a:t>
            </a:r>
            <a:endParaRPr lang="en-EE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FA226E-9E32-7447-B6DD-FA91EB45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5172307" cy="46320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t-EE" sz="2400" b="1" dirty="0"/>
          </a:p>
          <a:p>
            <a:pPr marL="514350" indent="-514350">
              <a:buFont typeface="+mj-lt"/>
              <a:buAutoNum type="arabicPeriod"/>
            </a:pPr>
            <a:endParaRPr lang="et-EE" sz="2400" b="1" dirty="0"/>
          </a:p>
          <a:p>
            <a:pPr marL="514350" indent="-514350">
              <a:buFont typeface="+mj-lt"/>
              <a:buAutoNum type="arabicPeriod"/>
            </a:pPr>
            <a:r>
              <a:rPr lang="et-EE" sz="2400" b="1" dirty="0"/>
              <a:t>Millised on kõige olulisemad valdkondlikud tegevused 2025+? 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2400" b="1" dirty="0"/>
              <a:t>Millised on uued ideed?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2400" b="1" dirty="0"/>
              <a:t>Millised on kõige tähtsamad valdkonnaülesed ühistegevused?</a:t>
            </a:r>
          </a:p>
          <a:p>
            <a:pPr marL="514350" indent="-514350">
              <a:buFont typeface="+mj-lt"/>
              <a:buAutoNum type="arabicPeriod"/>
            </a:pPr>
            <a:endParaRPr lang="et-EE" sz="2400" b="1" dirty="0"/>
          </a:p>
          <a:p>
            <a:pPr marL="514350" indent="-514350">
              <a:buFont typeface="+mj-lt"/>
              <a:buAutoNum type="arabicPeriod"/>
            </a:pPr>
            <a:endParaRPr lang="et-EE" sz="2400" b="1" dirty="0"/>
          </a:p>
          <a:p>
            <a:pPr marL="514350" indent="-514350">
              <a:buFont typeface="+mj-lt"/>
              <a:buAutoNum type="arabicPeriod"/>
            </a:pPr>
            <a:endParaRPr lang="et-EE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2B7AC-838B-C423-7560-49187EC06EB0}"/>
              </a:ext>
            </a:extLst>
          </p:cNvPr>
          <p:cNvSpPr txBox="1"/>
          <p:nvPr/>
        </p:nvSpPr>
        <p:spPr>
          <a:xfrm>
            <a:off x="6632189" y="1315833"/>
            <a:ext cx="492883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t-EE" sz="2400" b="1" dirty="0"/>
              <a:t>Tervis ja heaolu, </a:t>
            </a:r>
            <a:r>
              <a:rPr lang="et-EE" sz="2400" b="1" dirty="0" err="1"/>
              <a:t>siseturvalisus</a:t>
            </a:r>
            <a:r>
              <a:rPr lang="et-EE" sz="2400" b="1" dirty="0"/>
              <a:t> </a:t>
            </a:r>
            <a:r>
              <a:rPr lang="et-EE" sz="2400" dirty="0"/>
              <a:t>(laudkonna juht Astrid Org)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sz="2400" b="1" dirty="0"/>
              <a:t>Elukestev õpe </a:t>
            </a:r>
            <a:r>
              <a:rPr lang="et-EE" sz="2400" dirty="0"/>
              <a:t>(laudkonna juht Tiina Jaanimägi)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sz="2400" b="1" dirty="0"/>
              <a:t>Kestlik kogukond </a:t>
            </a:r>
            <a:r>
              <a:rPr lang="et-EE" sz="2400" dirty="0"/>
              <a:t>(laudkonna juht Maris </a:t>
            </a:r>
            <a:r>
              <a:rPr lang="et-EE" sz="2400" dirty="0" err="1"/>
              <a:t>Andreller</a:t>
            </a:r>
            <a:r>
              <a:rPr lang="et-EE" sz="24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sz="2400" b="1" dirty="0"/>
              <a:t>Kultuur ja eripära </a:t>
            </a:r>
            <a:r>
              <a:rPr lang="et-EE" sz="2400" dirty="0"/>
              <a:t>(laudkonna juht Kristi </a:t>
            </a:r>
            <a:r>
              <a:rPr lang="et-EE" sz="2400" dirty="0" err="1"/>
              <a:t>Vals</a:t>
            </a:r>
            <a:r>
              <a:rPr lang="et-EE" sz="24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sz="2400" b="1" dirty="0"/>
              <a:t>Ettevõtlus</a:t>
            </a:r>
            <a:r>
              <a:rPr lang="et-EE" sz="2400" dirty="0"/>
              <a:t> (laudkonna juht Kaido Palu)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sz="2400" b="1" dirty="0"/>
              <a:t>Taristu ja keskkond </a:t>
            </a:r>
            <a:r>
              <a:rPr lang="et-EE" sz="2400" dirty="0"/>
              <a:t>(laudkonna juht Aivar </a:t>
            </a:r>
            <a:r>
              <a:rPr lang="et-EE" sz="2400" dirty="0" err="1"/>
              <a:t>Nigol</a:t>
            </a:r>
            <a:r>
              <a:rPr lang="et-EE" sz="2400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sz="2400" b="1" dirty="0"/>
              <a:t>Maine</a:t>
            </a:r>
            <a:r>
              <a:rPr lang="et-EE" sz="2400" dirty="0"/>
              <a:t> (laudkonna juht Lota Vana)</a:t>
            </a:r>
          </a:p>
        </p:txBody>
      </p:sp>
    </p:spTree>
    <p:extLst>
      <p:ext uri="{BB962C8B-B14F-4D97-AF65-F5344CB8AC3E}">
        <p14:creationId xmlns:p14="http://schemas.microsoft.com/office/powerpoint/2010/main" val="163282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ACD3-A1A8-1A4F-A73F-07DAAEE1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3 sõnumit igast lauast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60B3-D2B3-F044-ADD1-F99D31A71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15829" cy="4605609"/>
          </a:xfrm>
        </p:spPr>
        <p:txBody>
          <a:bodyPr>
            <a:normAutofit/>
          </a:bodyPr>
          <a:lstStyle/>
          <a:p>
            <a:endParaRPr lang="en-EE" dirty="0"/>
          </a:p>
          <a:p>
            <a:endParaRPr lang="en-EE" dirty="0"/>
          </a:p>
          <a:p>
            <a:pPr marL="514350" indent="-514350">
              <a:buFont typeface="+mj-lt"/>
              <a:buAutoNum type="arabicPeriod"/>
            </a:pPr>
            <a:r>
              <a:rPr lang="en-EE" dirty="0"/>
              <a:t>..</a:t>
            </a:r>
          </a:p>
          <a:p>
            <a:pPr marL="514350" indent="-514350">
              <a:buFont typeface="+mj-lt"/>
              <a:buAutoNum type="arabicPeriod"/>
            </a:pPr>
            <a:r>
              <a:rPr lang="en-EE" dirty="0"/>
              <a:t>..</a:t>
            </a:r>
          </a:p>
          <a:p>
            <a:pPr marL="514350" indent="-514350">
              <a:buFont typeface="+mj-lt"/>
              <a:buAutoNum type="arabicPeriod"/>
            </a:pPr>
            <a:r>
              <a:rPr lang="en-EE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430646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48C03-C2EB-D745-88E0-2604B977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263" y="2207941"/>
            <a:ext cx="8205439" cy="2237099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Uute</a:t>
            </a:r>
            <a:r>
              <a:rPr lang="en-GB" dirty="0"/>
              <a:t> </a:t>
            </a:r>
            <a:r>
              <a:rPr lang="en-GB" dirty="0" err="1"/>
              <a:t>kohtumisteni</a:t>
            </a:r>
            <a:r>
              <a:rPr lang="en-E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253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EFB2-4426-8B8C-B5E9-831FA347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2705"/>
            <a:ext cx="10515600" cy="1325563"/>
          </a:xfrm>
        </p:spPr>
        <p:txBody>
          <a:bodyPr/>
          <a:lstStyle/>
          <a:p>
            <a:r>
              <a:rPr lang="et-EE" dirty="0"/>
              <a:t>Kuidas on Võru maakonnal läinud? </a:t>
            </a:r>
          </a:p>
        </p:txBody>
      </p:sp>
    </p:spTree>
    <p:extLst>
      <p:ext uri="{BB962C8B-B14F-4D97-AF65-F5344CB8AC3E}">
        <p14:creationId xmlns:p14="http://schemas.microsoft.com/office/powerpoint/2010/main" val="181917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0C7F5-8B68-2A26-350B-E5E688B6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72" y="-25910"/>
            <a:ext cx="9768869" cy="6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8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9052-E975-FD4C-A3CB-9954AE5E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EE" dirty="0"/>
              <a:t>rengustrateegia Valdkonnad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63E4-E0F2-784B-8F15-15F7AF9EF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t-EE" b="1" dirty="0"/>
              <a:t>Tervis ja heaolu, </a:t>
            </a:r>
            <a:r>
              <a:rPr lang="et-EE" b="1" dirty="0" err="1"/>
              <a:t>siseturvalisus</a:t>
            </a:r>
            <a:r>
              <a:rPr lang="et-EE" b="1" dirty="0"/>
              <a:t> </a:t>
            </a:r>
            <a:r>
              <a:rPr lang="et-EE" dirty="0"/>
              <a:t>(laudkonna juht Astrid Org)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b="1" dirty="0"/>
              <a:t>Elukestev õpe </a:t>
            </a:r>
            <a:r>
              <a:rPr lang="et-EE" dirty="0"/>
              <a:t>(laudkonna juht Tiina Jaanimägi)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b="1" dirty="0"/>
              <a:t>Kestlik kogukond </a:t>
            </a:r>
            <a:r>
              <a:rPr lang="et-EE" dirty="0"/>
              <a:t>(laudkonna juht Maris </a:t>
            </a:r>
            <a:r>
              <a:rPr lang="et-EE" dirty="0" err="1"/>
              <a:t>Andreller</a:t>
            </a:r>
            <a:r>
              <a:rPr lang="et-EE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b="1" dirty="0"/>
              <a:t>Kultuur ja eripära </a:t>
            </a:r>
            <a:r>
              <a:rPr lang="et-EE" dirty="0"/>
              <a:t>(laudkonna juht Kristi </a:t>
            </a:r>
            <a:r>
              <a:rPr lang="et-EE" dirty="0" err="1"/>
              <a:t>Vals</a:t>
            </a:r>
            <a:r>
              <a:rPr lang="et-EE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b="1" dirty="0"/>
              <a:t>Ettevõtlus</a:t>
            </a:r>
            <a:r>
              <a:rPr lang="et-EE" dirty="0"/>
              <a:t> (laudkonna juht Kaido Palu)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b="1" dirty="0"/>
              <a:t>Taristu ja keskkond </a:t>
            </a:r>
            <a:r>
              <a:rPr lang="et-EE" dirty="0"/>
              <a:t>(laudkonna juht Aivar </a:t>
            </a:r>
            <a:r>
              <a:rPr lang="et-EE" dirty="0" err="1"/>
              <a:t>Nigol</a:t>
            </a:r>
            <a:r>
              <a:rPr lang="et-EE" dirty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b="1" dirty="0"/>
              <a:t>Maine</a:t>
            </a:r>
            <a:r>
              <a:rPr lang="et-EE" dirty="0"/>
              <a:t> (laudkonna juht Lota Vana)</a:t>
            </a:r>
          </a:p>
          <a:p>
            <a:pPr marL="0" indent="0">
              <a:buNone/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67051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9AAB-6699-9A67-1254-DCD5EC02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Visioonitasandi mõõdikud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9CBF-8D65-69D0-4BA9-0F24F0814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Keskmine palgatase:</a:t>
            </a:r>
          </a:p>
          <a:p>
            <a:pPr lvl="1"/>
            <a:r>
              <a:rPr lang="et-EE" dirty="0"/>
              <a:t>siht: vahe vähendamine Eesti keskmisega 0,5% aastas) </a:t>
            </a:r>
          </a:p>
          <a:p>
            <a:pPr lvl="1"/>
            <a:r>
              <a:rPr lang="et-EE" dirty="0"/>
              <a:t>baas aastal 2021: 77%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Elada jäänud aastad:</a:t>
            </a:r>
          </a:p>
          <a:p>
            <a:pPr lvl="1"/>
            <a:r>
              <a:rPr lang="et-EE" dirty="0"/>
              <a:t>siht: vahe maakonna ja muu Eesti vahel ei suurene</a:t>
            </a:r>
          </a:p>
          <a:p>
            <a:pPr lvl="1"/>
            <a:r>
              <a:rPr lang="et-EE" dirty="0"/>
              <a:t>baas aastal 2021: Võru maakond 75,59 aastat, Eesti 77,2 aastat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Rändesaldo:</a:t>
            </a:r>
          </a:p>
          <a:p>
            <a:pPr lvl="1"/>
            <a:r>
              <a:rPr lang="et-EE" dirty="0"/>
              <a:t>siht: sisse- ja väljaränne on tasakaalus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3940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680E1353-3C6C-4D25-8750-9F86F7E4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t-EE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Rahvastikuarengud</a:t>
            </a:r>
          </a:p>
        </p:txBody>
      </p:sp>
    </p:spTree>
    <p:extLst>
      <p:ext uri="{BB962C8B-B14F-4D97-AF65-F5344CB8AC3E}">
        <p14:creationId xmlns:p14="http://schemas.microsoft.com/office/powerpoint/2010/main" val="38111874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1283FFD-BB3D-4DAF-BF6D-C525A887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Rahvaarvu muutus maakonnas 2009–2024</a:t>
            </a:r>
          </a:p>
        </p:txBody>
      </p:sp>
      <p:graphicFrame>
        <p:nvGraphicFramePr>
          <p:cNvPr id="3" name="Sisu kohatäide 2">
            <a:extLst>
              <a:ext uri="{FF2B5EF4-FFF2-40B4-BE49-F238E27FC236}">
                <a16:creationId xmlns:a16="http://schemas.microsoft.com/office/drawing/2014/main" id="{9F34489B-C8E9-4E69-9631-777B85A0AB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525" y="1825625"/>
          <a:ext cx="115173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96692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K 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 PP" id="{4F7B8BE2-D814-45B7-8B7A-941194E1B46F}" vid="{4488F619-B994-4F1E-A144-F72975E9A454}"/>
    </a:ext>
  </a:extLst>
</a:theme>
</file>

<file path=ppt/theme/theme2.xml><?xml version="1.0" encoding="utf-8"?>
<a:theme xmlns:a="http://schemas.openxmlformats.org/drawingml/2006/main" name="1_VAK 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K PP" id="{4F7B8BE2-D814-45B7-8B7A-941194E1B46F}" vid="{4488F619-B994-4F1E-A144-F72975E9A4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Vooltekst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VAK PP</Template>
  <TotalTime>14546</TotalTime>
  <Words>1680</Words>
  <Application>Microsoft Office PowerPoint</Application>
  <PresentationFormat>Laiekraan</PresentationFormat>
  <Paragraphs>483</Paragraphs>
  <Slides>37</Slides>
  <Notes>18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37</vt:i4>
      </vt:variant>
    </vt:vector>
  </HeadingPairs>
  <TitlesOfParts>
    <vt:vector size="48" baseType="lpstr">
      <vt:lpstr>Aptos</vt:lpstr>
      <vt:lpstr>Arial</vt:lpstr>
      <vt:lpstr>Bebas Neue</vt:lpstr>
      <vt:lpstr>Calibri</vt:lpstr>
      <vt:lpstr>Calibri Light</vt:lpstr>
      <vt:lpstr>Corbel</vt:lpstr>
      <vt:lpstr>Lato</vt:lpstr>
      <vt:lpstr>Symbol</vt:lpstr>
      <vt:lpstr>Wingdings</vt:lpstr>
      <vt:lpstr>VAK PP</vt:lpstr>
      <vt:lpstr>1_VAK PP</vt:lpstr>
      <vt:lpstr>Võru maakonna arengustrateegia tegevuskava uuendamise seminar</vt:lpstr>
      <vt:lpstr>Kava</vt:lpstr>
      <vt:lpstr>PowerPointi esitlus</vt:lpstr>
      <vt:lpstr>Kuidas on Võru maakonnal läinud? </vt:lpstr>
      <vt:lpstr>PowerPointi esitlus</vt:lpstr>
      <vt:lpstr>Arengustrateegia Valdkonnad</vt:lpstr>
      <vt:lpstr>Visioonitasandi mõõdikud</vt:lpstr>
      <vt:lpstr>Rahvastikuarengud</vt:lpstr>
      <vt:lpstr>Rahvaarvu muutus maakonnas 2009–2024</vt:lpstr>
      <vt:lpstr>Vanuserühm 0–6</vt:lpstr>
      <vt:lpstr>Vanuserühm 7–18</vt:lpstr>
      <vt:lpstr>Vanuserühm 19–64</vt:lpstr>
      <vt:lpstr>Vanuserühm 65+</vt:lpstr>
      <vt:lpstr>Aastakeskmine muutus perioodidel</vt:lpstr>
      <vt:lpstr>PowerPointi esitlus</vt:lpstr>
      <vt:lpstr>Rahvaarvu muutus omavalitsustes 2018–2024</vt:lpstr>
      <vt:lpstr>Vanusjaotus omavalitsustes 2024</vt:lpstr>
      <vt:lpstr>Loomulik ja rändeiive maakonnas</vt:lpstr>
      <vt:lpstr>Sünnid omavalitsustes</vt:lpstr>
      <vt:lpstr>Rändeiive omavalitsustes</vt:lpstr>
      <vt:lpstr>Rändesaldo vanuserühmades 2018–2023</vt:lpstr>
      <vt:lpstr>Lapsed vanuses 0–18  maakonnas 1.01.2024</vt:lpstr>
      <vt:lpstr>Seirenäitajate muutus 2022-2024</vt:lpstr>
      <vt:lpstr>Inimeste heaolu seiremõõdikud</vt:lpstr>
      <vt:lpstr>Ettevõtluse ja omavalitsuse seiremõõdikud</vt:lpstr>
      <vt:lpstr>“suured” näitajad kokkuvõttes</vt:lpstr>
      <vt:lpstr>Kokkuvõte olulisematest arendustegevustest 2024 </vt:lpstr>
      <vt:lpstr>Kokkuvõte olulisematest arendustegevustest 2024 </vt:lpstr>
      <vt:lpstr>Kokkuvõte olulisematest arendustegevustest 2024</vt:lpstr>
      <vt:lpstr>Kokkuvõte olulisematest arendustegevustest 2024</vt:lpstr>
      <vt:lpstr>Mida saab teha riik Võru maakonna väljakutsete lahendamiseks ja arengueelduste tugevdamiseks? </vt:lpstr>
      <vt:lpstr>Piiriülese koostöö võimalused Võru maakonna jaoks – mida teha muutunud oludes? </vt:lpstr>
      <vt:lpstr>Arutelu i: maakonna arengu võtmeteemad 2025+</vt:lpstr>
      <vt:lpstr>Värskenduspaus kuni 13.30</vt:lpstr>
      <vt:lpstr>Arutelu: Valdkondlikud prioriteedid ja ühistegevused järgnevateks aastateks</vt:lpstr>
      <vt:lpstr>3 sõnumit igast lauast</vt:lpstr>
      <vt:lpstr>Uute kohtumisteni!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Mihkel Laan</dc:creator>
  <cp:lastModifiedBy>Aivar Nigol</cp:lastModifiedBy>
  <cp:revision>59</cp:revision>
  <dcterms:created xsi:type="dcterms:W3CDTF">2022-05-19T18:16:18Z</dcterms:created>
  <dcterms:modified xsi:type="dcterms:W3CDTF">2024-09-18T13:12:03Z</dcterms:modified>
</cp:coreProperties>
</file>