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9"/>
  </p:notesMasterIdLst>
  <p:sldIdLst>
    <p:sldId id="256" r:id="rId5"/>
    <p:sldId id="257" r:id="rId6"/>
    <p:sldId id="741" r:id="rId7"/>
    <p:sldId id="336" r:id="rId8"/>
    <p:sldId id="885" r:id="rId9"/>
    <p:sldId id="586" r:id="rId10"/>
    <p:sldId id="887" r:id="rId11"/>
    <p:sldId id="258" r:id="rId12"/>
    <p:sldId id="886" r:id="rId13"/>
    <p:sldId id="259" r:id="rId14"/>
    <p:sldId id="888" r:id="rId15"/>
    <p:sldId id="260" r:id="rId16"/>
    <p:sldId id="262" r:id="rId17"/>
    <p:sldId id="261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8AC2B-EAC9-4D48-91D5-5CFD600C9859}" type="doc">
      <dgm:prSet loTypeId="urn:microsoft.com/office/officeart/2005/8/layout/process1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9DA1FFAB-1DB1-4AA8-BC8B-49F43E3358F6}">
      <dgm:prSet/>
      <dgm:spPr/>
      <dgm:t>
        <a:bodyPr/>
        <a:lstStyle/>
        <a:p>
          <a:pPr rtl="0"/>
          <a:r>
            <a:rPr lang="et-EE" dirty="0"/>
            <a:t>CENTRAL BALTIC PROGRAMME 2021-2027 AREA</a:t>
          </a:r>
          <a:endParaRPr lang="en-GB" dirty="0"/>
        </a:p>
      </dgm:t>
    </dgm:pt>
    <dgm:pt modelId="{F8D752F4-26D3-4D32-A542-77C90DC1CEBA}" type="parTrans" cxnId="{E2305063-0DB3-4854-9293-B551DB7ABC1D}">
      <dgm:prSet/>
      <dgm:spPr/>
      <dgm:t>
        <a:bodyPr/>
        <a:lstStyle/>
        <a:p>
          <a:endParaRPr lang="en-GB"/>
        </a:p>
      </dgm:t>
    </dgm:pt>
    <dgm:pt modelId="{755F27A2-71E3-42E5-9141-185F86275783}" type="sibTrans" cxnId="{E2305063-0DB3-4854-9293-B551DB7ABC1D}">
      <dgm:prSet/>
      <dgm:spPr/>
      <dgm:t>
        <a:bodyPr/>
        <a:lstStyle/>
        <a:p>
          <a:endParaRPr lang="en-GB"/>
        </a:p>
      </dgm:t>
    </dgm:pt>
    <dgm:pt modelId="{EB3847E2-DF6D-4B1E-A90C-BB1D655A4431}" type="pres">
      <dgm:prSet presAssocID="{0358AC2B-EAC9-4D48-91D5-5CFD600C9859}" presName="Name0" presStyleCnt="0">
        <dgm:presLayoutVars>
          <dgm:dir/>
          <dgm:resizeHandles val="exact"/>
        </dgm:presLayoutVars>
      </dgm:prSet>
      <dgm:spPr/>
    </dgm:pt>
    <dgm:pt modelId="{B3622AA8-568B-4A5A-81C9-8219E97F00E4}" type="pres">
      <dgm:prSet presAssocID="{9DA1FFAB-1DB1-4AA8-BC8B-49F43E3358F6}" presName="node" presStyleLbl="node1" presStyleIdx="0" presStyleCnt="1" custLinFactNeighborX="0" custLinFactNeighborY="-22368">
        <dgm:presLayoutVars>
          <dgm:bulletEnabled val="1"/>
        </dgm:presLayoutVars>
      </dgm:prSet>
      <dgm:spPr/>
    </dgm:pt>
  </dgm:ptLst>
  <dgm:cxnLst>
    <dgm:cxn modelId="{E2305063-0DB3-4854-9293-B551DB7ABC1D}" srcId="{0358AC2B-EAC9-4D48-91D5-5CFD600C9859}" destId="{9DA1FFAB-1DB1-4AA8-BC8B-49F43E3358F6}" srcOrd="0" destOrd="0" parTransId="{F8D752F4-26D3-4D32-A542-77C90DC1CEBA}" sibTransId="{755F27A2-71E3-42E5-9141-185F86275783}"/>
    <dgm:cxn modelId="{9024CB8D-5A4F-4998-9856-762FC4BB409A}" type="presOf" srcId="{9DA1FFAB-1DB1-4AA8-BC8B-49F43E3358F6}" destId="{B3622AA8-568B-4A5A-81C9-8219E97F00E4}" srcOrd="0" destOrd="0" presId="urn:microsoft.com/office/officeart/2005/8/layout/process1"/>
    <dgm:cxn modelId="{B6DAFDF6-7D2F-4EEA-858C-D3226CCF5B65}" type="presOf" srcId="{0358AC2B-EAC9-4D48-91D5-5CFD600C9859}" destId="{EB3847E2-DF6D-4B1E-A90C-BB1D655A4431}" srcOrd="0" destOrd="0" presId="urn:microsoft.com/office/officeart/2005/8/layout/process1"/>
    <dgm:cxn modelId="{85ACECB8-73AF-40B6-9654-201281D32389}" type="presParOf" srcId="{EB3847E2-DF6D-4B1E-A90C-BB1D655A4431}" destId="{B3622AA8-568B-4A5A-81C9-8219E97F00E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A6EED-8F74-42E7-9C7C-AA31759FF4F9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887958A-915B-4841-95C2-F53C5E56656E}">
      <dgm:prSet phldrT="[Text]" custT="1"/>
      <dgm:spPr>
        <a:xfrm>
          <a:off x="4584" y="0"/>
          <a:ext cx="846004" cy="3289300"/>
        </a:xfrm>
        <a:solidFill>
          <a:srgbClr val="18BAA8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GB" sz="8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1</a:t>
          </a:r>
          <a:br>
            <a:rPr lang="en-GB" sz="9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More exports by SMEs</a:t>
          </a:r>
        </a:p>
      </dgm:t>
    </dgm:pt>
    <dgm:pt modelId="{B48843DC-6D8D-4A65-B978-8B3AD801658A}" type="parTrans" cxnId="{39D22E38-6D60-47EA-B8D7-0CBD8EB407F1}">
      <dgm:prSet/>
      <dgm:spPr/>
      <dgm:t>
        <a:bodyPr/>
        <a:lstStyle/>
        <a:p>
          <a:endParaRPr lang="en-GB"/>
        </a:p>
      </dgm:t>
    </dgm:pt>
    <dgm:pt modelId="{37A674B6-3EA6-4318-BA44-4D27C07DF6FC}" type="sibTrans" cxnId="{39D22E38-6D60-47EA-B8D7-0CBD8EB407F1}">
      <dgm:prSet/>
      <dgm:spPr/>
      <dgm:t>
        <a:bodyPr/>
        <a:lstStyle/>
        <a:p>
          <a:endParaRPr lang="en-GB"/>
        </a:p>
      </dgm:t>
    </dgm:pt>
    <dgm:pt modelId="{01407F35-26FC-4953-B6FF-C3559175F8A1}">
      <dgm:prSet phldrT="[Text]" custT="1"/>
      <dgm:spPr>
        <a:xfrm>
          <a:off x="914038" y="0"/>
          <a:ext cx="846004" cy="3289300"/>
        </a:xfrm>
        <a:solidFill>
          <a:srgbClr val="18BAA8"/>
        </a:solidFill>
        <a:ln>
          <a:noFill/>
        </a:ln>
        <a:effectLst/>
      </dgm:spPr>
      <dgm:t>
        <a:bodyPr tIns="0" bIns="0"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GB" sz="8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2</a:t>
          </a:r>
          <a:br>
            <a:rPr lang="en-GB" sz="9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More new scaled-up growth companies</a:t>
          </a:r>
        </a:p>
      </dgm:t>
    </dgm:pt>
    <dgm:pt modelId="{6F72ABCC-111C-402A-BC77-C3939013B16E}" type="parTrans" cxnId="{6D32CFE8-3BCD-4C0B-B704-3A2795A56B80}">
      <dgm:prSet/>
      <dgm:spPr/>
      <dgm:t>
        <a:bodyPr/>
        <a:lstStyle/>
        <a:p>
          <a:endParaRPr lang="en-GB"/>
        </a:p>
      </dgm:t>
    </dgm:pt>
    <dgm:pt modelId="{CF50E9AB-25D7-4AEF-B407-1A6821CE96B4}" type="sibTrans" cxnId="{6D32CFE8-3BCD-4C0B-B704-3A2795A56B80}">
      <dgm:prSet/>
      <dgm:spPr/>
      <dgm:t>
        <a:bodyPr/>
        <a:lstStyle/>
        <a:p>
          <a:endParaRPr lang="en-GB"/>
        </a:p>
      </dgm:t>
    </dgm:pt>
    <dgm:pt modelId="{B94FA6E5-73C9-4C97-9607-AE7FC014B972}">
      <dgm:prSet phldrT="[Text]" custT="1"/>
      <dgm:spPr>
        <a:xfrm>
          <a:off x="1823493" y="0"/>
          <a:ext cx="846004" cy="3289300"/>
        </a:xfrm>
        <a:solidFill>
          <a:srgbClr val="9ACA3C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GB" sz="8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3</a:t>
          </a:r>
          <a:br>
            <a:rPr lang="en-GB" sz="9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Joint circular economy solutions</a:t>
          </a:r>
        </a:p>
      </dgm:t>
    </dgm:pt>
    <dgm:pt modelId="{1C35E5BF-3CA6-41F8-9D0C-9D8873FA2337}" type="parTrans" cxnId="{3BEDF641-C5B9-4548-89A7-5B114566E2A2}">
      <dgm:prSet/>
      <dgm:spPr/>
      <dgm:t>
        <a:bodyPr/>
        <a:lstStyle/>
        <a:p>
          <a:endParaRPr lang="en-GB"/>
        </a:p>
      </dgm:t>
    </dgm:pt>
    <dgm:pt modelId="{A7752398-5C3A-4D19-B013-AE2698CCA968}" type="sibTrans" cxnId="{3BEDF641-C5B9-4548-89A7-5B114566E2A2}">
      <dgm:prSet/>
      <dgm:spPr/>
      <dgm:t>
        <a:bodyPr/>
        <a:lstStyle/>
        <a:p>
          <a:endParaRPr lang="en-GB"/>
        </a:p>
      </dgm:t>
    </dgm:pt>
    <dgm:pt modelId="{AFE6D07D-7060-4201-9CB9-CFF04BF79DA4}">
      <dgm:prSet phldrT="[Text]" custT="1"/>
      <dgm:spPr>
        <a:xfrm>
          <a:off x="1908093" y="986790"/>
          <a:ext cx="676803" cy="2138045"/>
        </a:xfr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GB" sz="1100" dirty="0">
              <a:solidFill>
                <a:srgbClr val="FF0000"/>
              </a:solidFill>
              <a:latin typeface="Trebuchet MS" panose="020B0603020202020204" pitchFamily="34" charset="0"/>
            </a:rPr>
            <a:t>As a result, </a:t>
          </a:r>
          <a:r>
            <a:rPr lang="en-US" sz="1100" dirty="0">
              <a:solidFill>
                <a:srgbClr val="FF0000"/>
              </a:solidFill>
              <a:latin typeface="Trebuchet MS" panose="020B0603020202020204" pitchFamily="34" charset="0"/>
            </a:rPr>
            <a:t>product and service cycles and chains are improved: </a:t>
          </a:r>
          <a:r>
            <a:rPr lang="en-US" sz="1100" b="1" dirty="0">
              <a:solidFill>
                <a:srgbClr val="FF0000"/>
              </a:solidFill>
              <a:latin typeface="Trebuchet MS" panose="020B0603020202020204" pitchFamily="34" charset="0"/>
            </a:rPr>
            <a:t>less virgin materials used and/or less waste produced and/or more waste reused.</a:t>
          </a:r>
          <a:endParaRPr lang="fi-FI" sz="1100" b="1" dirty="0">
            <a:solidFill>
              <a:srgbClr val="FF0000"/>
            </a:solidFill>
            <a:latin typeface="Trebuchet MS" panose="020B0603020202020204" pitchFamily="34" charset="0"/>
          </a:endParaRPr>
        </a:p>
        <a:p>
          <a:pPr algn="l">
            <a:buNone/>
          </a:pPr>
          <a:endParaRPr lang="en-GB" sz="800" dirty="0">
            <a:solidFill>
              <a:sysClr val="windowText" lastClr="000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85305A59-6728-4EBA-B2C4-1CE0231F2116}" type="parTrans" cxnId="{AFFC478D-794C-4888-A810-253403403CCD}">
      <dgm:prSet/>
      <dgm:spPr>
        <a:ln>
          <a:solidFill>
            <a:srgbClr val="9ACA3C"/>
          </a:solidFill>
        </a:ln>
      </dgm:spPr>
      <dgm:t>
        <a:bodyPr/>
        <a:lstStyle/>
        <a:p>
          <a:endParaRPr lang="en-GB"/>
        </a:p>
      </dgm:t>
    </dgm:pt>
    <dgm:pt modelId="{AC76B807-67C1-42D1-9076-AC661A8763ED}" type="sibTrans" cxnId="{AFFC478D-794C-4888-A810-253403403CCD}">
      <dgm:prSet/>
      <dgm:spPr/>
      <dgm:t>
        <a:bodyPr/>
        <a:lstStyle/>
        <a:p>
          <a:endParaRPr lang="en-GB"/>
        </a:p>
      </dgm:t>
    </dgm:pt>
    <dgm:pt modelId="{E1626A5B-D057-4684-BA73-DE21BF1B49DA}">
      <dgm:prSet phldrT="[Text]" custT="1"/>
      <dgm:spPr>
        <a:xfrm>
          <a:off x="2732947" y="0"/>
          <a:ext cx="846004" cy="3289300"/>
        </a:xfrm>
        <a:solidFill>
          <a:srgbClr val="9ACA3C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GB" sz="8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4</a:t>
          </a:r>
          <a:br>
            <a:rPr lang="en-GB" sz="9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Improved coastal and marine environment</a:t>
          </a:r>
        </a:p>
      </dgm:t>
    </dgm:pt>
    <dgm:pt modelId="{4DA14494-512D-4F09-9106-667814942E9F}" type="parTrans" cxnId="{A52E0460-F0E5-4686-AF90-08045550238D}">
      <dgm:prSet/>
      <dgm:spPr/>
      <dgm:t>
        <a:bodyPr/>
        <a:lstStyle/>
        <a:p>
          <a:endParaRPr lang="en-GB"/>
        </a:p>
      </dgm:t>
    </dgm:pt>
    <dgm:pt modelId="{66F60EEB-F66B-4675-8B6B-6742B73FE821}" type="sibTrans" cxnId="{A52E0460-F0E5-4686-AF90-08045550238D}">
      <dgm:prSet/>
      <dgm:spPr/>
      <dgm:t>
        <a:bodyPr/>
        <a:lstStyle/>
        <a:p>
          <a:endParaRPr lang="en-GB"/>
        </a:p>
      </dgm:t>
    </dgm:pt>
    <dgm:pt modelId="{8BFACE29-7E34-4228-99FE-881BAD5B74B5}">
      <dgm:prSet phldrT="[Text]" custT="1"/>
      <dgm:spPr>
        <a:xfrm>
          <a:off x="3642402" y="0"/>
          <a:ext cx="846004" cy="3289300"/>
        </a:xfrm>
        <a:solidFill>
          <a:srgbClr val="9ACA3C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GB" sz="8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5</a:t>
          </a:r>
          <a:br>
            <a:rPr lang="en-GB" sz="9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Decreased CO2 emissions</a:t>
          </a:r>
        </a:p>
      </dgm:t>
    </dgm:pt>
    <dgm:pt modelId="{0D6E0CF1-F5DE-49CD-8F46-E5C077D8044B}" type="parTrans" cxnId="{2A9AA298-BD0C-4CAC-B051-EE03C11E23EC}">
      <dgm:prSet/>
      <dgm:spPr/>
      <dgm:t>
        <a:bodyPr/>
        <a:lstStyle/>
        <a:p>
          <a:endParaRPr lang="en-GB"/>
        </a:p>
      </dgm:t>
    </dgm:pt>
    <dgm:pt modelId="{DC506CAA-64F0-4FE5-84FF-E40583AAA330}" type="sibTrans" cxnId="{2A9AA298-BD0C-4CAC-B051-EE03C11E23EC}">
      <dgm:prSet/>
      <dgm:spPr/>
      <dgm:t>
        <a:bodyPr/>
        <a:lstStyle/>
        <a:p>
          <a:endParaRPr lang="en-GB"/>
        </a:p>
      </dgm:t>
    </dgm:pt>
    <dgm:pt modelId="{17C7AF01-0069-4DBA-87D7-AC3E1A97DD60}">
      <dgm:prSet phldrT="[Text]" custT="1"/>
      <dgm:spPr>
        <a:xfrm>
          <a:off x="2817548" y="986790"/>
          <a:ext cx="676803" cy="2138045"/>
        </a:xfr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GB" sz="1100" dirty="0">
              <a:solidFill>
                <a:srgbClr val="FF0000"/>
              </a:solidFill>
              <a:latin typeface="Trebuchet MS" panose="020B0603020202020204" pitchFamily="34" charset="0"/>
            </a:rPr>
            <a:t>As a result,</a:t>
          </a:r>
          <a:r>
            <a:rPr lang="en-US" sz="1100" dirty="0">
              <a:solidFill>
                <a:srgbClr val="FF0000"/>
              </a:solidFill>
              <a:latin typeface="Trebuchet MS" panose="020B0603020202020204" pitchFamily="34" charset="0"/>
            </a:rPr>
            <a:t> decreased loads of nutrients and other harmful substances to the Baltic Sea is reduced</a:t>
          </a:r>
          <a:endParaRPr lang="fi-FI" sz="1100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36AC512F-A1CD-43F8-80C9-E0391EE48BA5}" type="parTrans" cxnId="{813D89D9-5BEF-42B1-809B-C90586CF9E15}">
      <dgm:prSet/>
      <dgm:spPr>
        <a:ln>
          <a:solidFill>
            <a:srgbClr val="9ACA3C"/>
          </a:solidFill>
        </a:ln>
      </dgm:spPr>
      <dgm:t>
        <a:bodyPr/>
        <a:lstStyle/>
        <a:p>
          <a:endParaRPr lang="en-GB"/>
        </a:p>
      </dgm:t>
    </dgm:pt>
    <dgm:pt modelId="{3DB0DAB3-865A-4AA7-AC3F-DB50ED9C1D73}" type="sibTrans" cxnId="{813D89D9-5BEF-42B1-809B-C90586CF9E15}">
      <dgm:prSet/>
      <dgm:spPr/>
      <dgm:t>
        <a:bodyPr/>
        <a:lstStyle/>
        <a:p>
          <a:endParaRPr lang="en-GB"/>
        </a:p>
      </dgm:t>
    </dgm:pt>
    <dgm:pt modelId="{8C219098-7B87-4F06-BB6C-AA6871BF1D1B}">
      <dgm:prSet phldrT="[Text]" custT="1"/>
      <dgm:spPr>
        <a:xfrm>
          <a:off x="4551856" y="0"/>
          <a:ext cx="846004" cy="3289300"/>
        </a:xfrm>
        <a:solidFill>
          <a:srgbClr val="DA5C57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GB" sz="8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6</a:t>
          </a:r>
          <a:br>
            <a:rPr lang="en-GB" sz="9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Improved employment </a:t>
          </a:r>
          <a:br>
            <a:rPr lang="en-GB" sz="1100" b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opportunities on labour market</a:t>
          </a:r>
        </a:p>
      </dgm:t>
    </dgm:pt>
    <dgm:pt modelId="{530DF055-84E3-4AAA-86CE-461C8CA3AF67}" type="parTrans" cxnId="{EB36BF2F-0C03-4618-A3E5-A89261F4B8D6}">
      <dgm:prSet/>
      <dgm:spPr/>
      <dgm:t>
        <a:bodyPr/>
        <a:lstStyle/>
        <a:p>
          <a:endParaRPr lang="en-GB"/>
        </a:p>
      </dgm:t>
    </dgm:pt>
    <dgm:pt modelId="{1AEA5CED-E5A6-4E85-843B-C6306EE79068}" type="sibTrans" cxnId="{EB36BF2F-0C03-4618-A3E5-A89261F4B8D6}">
      <dgm:prSet/>
      <dgm:spPr/>
      <dgm:t>
        <a:bodyPr/>
        <a:lstStyle/>
        <a:p>
          <a:endParaRPr lang="en-GB"/>
        </a:p>
      </dgm:t>
    </dgm:pt>
    <dgm:pt modelId="{096FE42B-45BD-426D-981F-0E86853C8752}">
      <dgm:prSet phldrT="[Text]" custT="1"/>
      <dgm:spPr>
        <a:xfrm>
          <a:off x="3727002" y="986790"/>
          <a:ext cx="676803" cy="2138045"/>
        </a:xfr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GB" sz="1100" dirty="0">
              <a:solidFill>
                <a:srgbClr val="FF0000"/>
              </a:solidFill>
              <a:latin typeface="Trebuchet MS" panose="020B0603020202020204" pitchFamily="34" charset="0"/>
            </a:rPr>
            <a:t>As a result, </a:t>
          </a:r>
          <a:r>
            <a:rPr lang="en-GB" sz="1100" b="1" dirty="0">
              <a:solidFill>
                <a:srgbClr val="FF0000"/>
              </a:solidFill>
              <a:latin typeface="Trebuchet MS" panose="020B0603020202020204" pitchFamily="34" charset="0"/>
            </a:rPr>
            <a:t>CO2 emissions are reduced </a:t>
          </a:r>
          <a:r>
            <a:rPr lang="en-GB" sz="1100" dirty="0">
              <a:solidFill>
                <a:srgbClr val="FF0000"/>
              </a:solidFill>
              <a:latin typeface="Trebuchet MS" panose="020B0603020202020204" pitchFamily="34" charset="0"/>
            </a:rPr>
            <a:t>from intermodal transport nodes and areas.</a:t>
          </a:r>
          <a:endParaRPr lang="en-GB" sz="1100" dirty="0">
            <a:solidFill>
              <a:srgbClr val="FF0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52692258-069B-4C0F-9536-4BDA4852D531}" type="parTrans" cxnId="{473A8604-1724-4904-9931-A1FF35EB6F2A}">
      <dgm:prSet/>
      <dgm:spPr>
        <a:ln>
          <a:solidFill>
            <a:srgbClr val="9ACA3C"/>
          </a:solidFill>
        </a:ln>
      </dgm:spPr>
      <dgm:t>
        <a:bodyPr/>
        <a:lstStyle/>
        <a:p>
          <a:endParaRPr lang="en-GB"/>
        </a:p>
      </dgm:t>
    </dgm:pt>
    <dgm:pt modelId="{FB197F3F-2230-4D0D-B935-8E207881DC52}" type="sibTrans" cxnId="{473A8604-1724-4904-9931-A1FF35EB6F2A}">
      <dgm:prSet/>
      <dgm:spPr/>
      <dgm:t>
        <a:bodyPr/>
        <a:lstStyle/>
        <a:p>
          <a:endParaRPr lang="en-GB"/>
        </a:p>
      </dgm:t>
    </dgm:pt>
    <dgm:pt modelId="{FBE0D8DF-DFE3-4C51-A03F-CF80A3C284DD}">
      <dgm:prSet phldrT="[Text]" custT="1"/>
      <dgm:spPr>
        <a:xfrm>
          <a:off x="5461311" y="0"/>
          <a:ext cx="846004" cy="3289300"/>
        </a:xfrm>
        <a:solidFill>
          <a:srgbClr val="00ADDC"/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n-GB" sz="8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7</a:t>
          </a:r>
          <a:br>
            <a:rPr lang="en-GB" sz="900" b="1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noProof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Improved public services </a:t>
          </a:r>
          <a:br>
            <a:rPr lang="en-GB" sz="1100" b="0" noProof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noProof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and solutions for the citizens</a:t>
          </a:r>
        </a:p>
      </dgm:t>
    </dgm:pt>
    <dgm:pt modelId="{4C1C649A-E8A7-4160-A609-504D2936CF2F}" type="parTrans" cxnId="{8BDF283A-B8B5-4278-B581-7BAF2CDD34C4}">
      <dgm:prSet/>
      <dgm:spPr/>
      <dgm:t>
        <a:bodyPr/>
        <a:lstStyle/>
        <a:p>
          <a:endParaRPr lang="en-GB"/>
        </a:p>
      </dgm:t>
    </dgm:pt>
    <dgm:pt modelId="{BD07454E-E255-4696-9FB9-137E30B0F470}" type="sibTrans" cxnId="{8BDF283A-B8B5-4278-B581-7BAF2CDD34C4}">
      <dgm:prSet/>
      <dgm:spPr/>
      <dgm:t>
        <a:bodyPr/>
        <a:lstStyle/>
        <a:p>
          <a:endParaRPr lang="en-GB"/>
        </a:p>
      </dgm:t>
    </dgm:pt>
    <dgm:pt modelId="{55666206-DDCB-4D99-AE49-99A74F25389A}">
      <dgm:prSet phldrT="[Text]" custT="1"/>
      <dgm:spPr>
        <a:xfrm>
          <a:off x="4636457" y="986790"/>
          <a:ext cx="676803" cy="2138045"/>
        </a:xfr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GB" sz="1000" b="0" i="0" dirty="0">
              <a:solidFill>
                <a:srgbClr val="FF0000"/>
              </a:solidFill>
              <a:latin typeface="Trebuchet MS" panose="020B0603020202020204" pitchFamily="34" charset="0"/>
            </a:rPr>
            <a:t>As a results:</a:t>
          </a:r>
        </a:p>
        <a:p>
          <a:pPr algn="l">
            <a:buNone/>
          </a:pPr>
          <a:r>
            <a:rPr lang="en-GB" sz="1000" b="0" i="0" dirty="0">
              <a:solidFill>
                <a:srgbClr val="FF0000"/>
              </a:solidFill>
              <a:latin typeface="Trebuchet MS" panose="020B0603020202020204" pitchFamily="34" charset="0"/>
            </a:rPr>
            <a:t>- number of</a:t>
          </a:r>
          <a:r>
            <a:rPr lang="en-GB" sz="1000" b="1" i="0" dirty="0">
              <a:solidFill>
                <a:srgbClr val="FF0000"/>
              </a:solidFill>
              <a:latin typeface="Trebuchet MS" panose="020B0603020202020204" pitchFamily="34" charset="0"/>
            </a:rPr>
            <a:t> people (less competitive) </a:t>
          </a:r>
          <a:r>
            <a:rPr lang="en-US" sz="1000" b="1" i="0" dirty="0">
              <a:solidFill>
                <a:srgbClr val="FF0000"/>
              </a:solidFill>
              <a:latin typeface="Trebuchet MS" panose="020B0603020202020204" pitchFamily="34" charset="0"/>
            </a:rPr>
            <a:t>with increased competitiveness </a:t>
          </a:r>
          <a:r>
            <a:rPr lang="en-US" sz="1000" b="0" i="0" dirty="0">
              <a:solidFill>
                <a:srgbClr val="FF0000"/>
              </a:solidFill>
              <a:latin typeface="Trebuchet MS" panose="020B0603020202020204" pitchFamily="34" charset="0"/>
            </a:rPr>
            <a:t>on labor market;</a:t>
          </a:r>
        </a:p>
        <a:p>
          <a:pPr algn="l">
            <a:buNone/>
          </a:pPr>
          <a:r>
            <a:rPr lang="en-US" sz="1000" b="0" i="0" dirty="0">
              <a:solidFill>
                <a:srgbClr val="FF0000"/>
              </a:solidFill>
              <a:latin typeface="Trebuchet MS" panose="020B0603020202020204" pitchFamily="34" charset="0"/>
            </a:rPr>
            <a:t>- </a:t>
          </a:r>
          <a:r>
            <a:rPr lang="en-US" sz="1000" b="1" i="0" dirty="0">
              <a:solidFill>
                <a:srgbClr val="FF0000"/>
              </a:solidFill>
              <a:latin typeface="Trebuchet MS" panose="020B0603020202020204" pitchFamily="34" charset="0"/>
            </a:rPr>
            <a:t>number of </a:t>
          </a:r>
          <a:r>
            <a:rPr lang="en-US" sz="1000" b="1" i="0" dirty="0" err="1">
              <a:solidFill>
                <a:srgbClr val="FF0000"/>
              </a:solidFill>
              <a:latin typeface="Trebuchet MS" panose="020B0603020202020204" pitchFamily="34" charset="0"/>
            </a:rPr>
            <a:t>organisations</a:t>
          </a:r>
          <a:r>
            <a:rPr lang="en-US" sz="1000" b="1" i="0" dirty="0">
              <a:solidFill>
                <a:srgbClr val="FF0000"/>
              </a:solidFill>
              <a:latin typeface="Trebuchet MS" panose="020B0603020202020204" pitchFamily="34" charset="0"/>
            </a:rPr>
            <a:t> with applied additional anti-discriminatory policies;</a:t>
          </a:r>
          <a:endParaRPr lang="fi-FI" sz="1000" b="1" i="0" dirty="0">
            <a:solidFill>
              <a:srgbClr val="FF0000"/>
            </a:solidFill>
            <a:latin typeface="Trebuchet MS" panose="020B0603020202020204" pitchFamily="34" charset="0"/>
          </a:endParaRPr>
        </a:p>
        <a:p>
          <a:pPr algn="l">
            <a:buNone/>
          </a:pPr>
          <a:r>
            <a:rPr lang="fi-FI" sz="1100" b="0" i="0" dirty="0">
              <a:solidFill>
                <a:srgbClr val="FF0000"/>
              </a:solidFill>
              <a:latin typeface="Trebuchet MS" panose="020B0603020202020204" pitchFamily="34" charset="0"/>
            </a:rPr>
            <a:t>- n</a:t>
          </a:r>
          <a:r>
            <a:rPr lang="en-US" sz="1100" b="1" i="0" dirty="0">
              <a:solidFill>
                <a:srgbClr val="FF0000"/>
              </a:solidFill>
              <a:latin typeface="Trebuchet MS" panose="020B0603020202020204" pitchFamily="34" charset="0"/>
            </a:rPr>
            <a:t>umber of people with increased entrepreneurship </a:t>
          </a:r>
          <a:endParaRPr lang="fi-FI" sz="1100" b="1" i="0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6DA3784E-9D44-4785-A344-5E98EBDB6B0F}" type="parTrans" cxnId="{24EEEE82-C3C7-4688-9AAC-AF3ED1B522B8}">
      <dgm:prSet/>
      <dgm:spPr/>
      <dgm:t>
        <a:bodyPr/>
        <a:lstStyle/>
        <a:p>
          <a:endParaRPr lang="en-GB"/>
        </a:p>
      </dgm:t>
    </dgm:pt>
    <dgm:pt modelId="{D0333D59-35E0-487E-86B2-84DC14DDE813}" type="sibTrans" cxnId="{24EEEE82-C3C7-4688-9AAC-AF3ED1B522B8}">
      <dgm:prSet/>
      <dgm:spPr/>
      <dgm:t>
        <a:bodyPr/>
        <a:lstStyle/>
        <a:p>
          <a:endParaRPr lang="en-GB"/>
        </a:p>
      </dgm:t>
    </dgm:pt>
    <dgm:pt modelId="{A31A931F-DF0A-489E-8A22-ED8D66FFC7E7}">
      <dgm:prSet phldrT="[Text]" custT="1"/>
      <dgm:spPr>
        <a:xfrm>
          <a:off x="5545911" y="986790"/>
          <a:ext cx="676803" cy="2138045"/>
        </a:xfr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GB" sz="10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As a result: </a:t>
          </a:r>
        </a:p>
        <a:p>
          <a:pPr algn="l">
            <a:buNone/>
          </a:pPr>
          <a:r>
            <a:rPr lang="en-GB" sz="10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- </a:t>
          </a:r>
          <a:r>
            <a:rPr lang="en-GB" sz="1000" b="1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number of </a:t>
          </a:r>
          <a:r>
            <a:rPr lang="en-US" sz="1000" b="1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joint cross-border public services or digitalized public services</a:t>
          </a:r>
          <a:r>
            <a:rPr lang="en-GB" sz="10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,</a:t>
          </a:r>
        </a:p>
        <a:p>
          <a:pPr algn="l">
            <a:buNone/>
          </a:pPr>
          <a:r>
            <a:rPr lang="en-GB" sz="10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- </a:t>
          </a:r>
          <a:r>
            <a:rPr lang="en-GB" sz="1000" b="1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number of improved public services /small projects/</a:t>
          </a:r>
          <a:endParaRPr lang="en-GB" sz="1000" dirty="0">
            <a:solidFill>
              <a:srgbClr val="FF0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379859C0-D69A-4AF6-A666-4E582C8241BF}" type="parTrans" cxnId="{AA88DF1A-CABC-4E2D-BCF6-FBB09CAAC316}">
      <dgm:prSet/>
      <dgm:spPr>
        <a:ln>
          <a:solidFill>
            <a:srgbClr val="0E6EB6"/>
          </a:solidFill>
        </a:ln>
      </dgm:spPr>
      <dgm:t>
        <a:bodyPr/>
        <a:lstStyle/>
        <a:p>
          <a:endParaRPr lang="en-GB"/>
        </a:p>
      </dgm:t>
    </dgm:pt>
    <dgm:pt modelId="{4E4349C2-1A54-48CA-AC56-3C7091DE331A}" type="sibTrans" cxnId="{AA88DF1A-CABC-4E2D-BCF6-FBB09CAAC316}">
      <dgm:prSet/>
      <dgm:spPr/>
      <dgm:t>
        <a:bodyPr/>
        <a:lstStyle/>
        <a:p>
          <a:endParaRPr lang="en-GB"/>
        </a:p>
      </dgm:t>
    </dgm:pt>
    <dgm:pt modelId="{CF5929AB-3F5D-4181-98A1-166C2800F98D}">
      <dgm:prSet phldrT="[Text]" custT="1"/>
      <dgm:spPr>
        <a:xfrm>
          <a:off x="89184" y="986790"/>
          <a:ext cx="676803" cy="2138045"/>
        </a:xfr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US" sz="11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As a result, </a:t>
          </a:r>
          <a:r>
            <a:rPr lang="en-US" sz="1100" b="1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the number of companies which achieve sales </a:t>
          </a:r>
          <a:r>
            <a:rPr lang="en-US" sz="11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on distant markets.</a:t>
          </a:r>
          <a:endParaRPr lang="fi-FI" sz="1100" dirty="0">
            <a:solidFill>
              <a:srgbClr val="FF0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76111D1D-394D-40D2-9C90-43D36717433C}" type="sibTrans" cxnId="{17E28DAE-3191-43C4-B5EA-AAEE5D9FFFAD}">
      <dgm:prSet/>
      <dgm:spPr/>
      <dgm:t>
        <a:bodyPr/>
        <a:lstStyle/>
        <a:p>
          <a:endParaRPr lang="en-GB"/>
        </a:p>
      </dgm:t>
    </dgm:pt>
    <dgm:pt modelId="{5865E599-79B0-4556-89E5-B6C9DD39B66A}" type="parTrans" cxnId="{17E28DAE-3191-43C4-B5EA-AAEE5D9FFFAD}">
      <dgm:prSet/>
      <dgm:spPr>
        <a:ln>
          <a:solidFill>
            <a:srgbClr val="18BAA8"/>
          </a:solidFill>
        </a:ln>
      </dgm:spPr>
      <dgm:t>
        <a:bodyPr/>
        <a:lstStyle/>
        <a:p>
          <a:endParaRPr lang="en-GB"/>
        </a:p>
      </dgm:t>
    </dgm:pt>
    <dgm:pt modelId="{09A4E2D3-0C67-4D06-AAB7-1AFA93FE1653}">
      <dgm:prSet phldrT="[Text]" custT="1"/>
      <dgm:spPr>
        <a:xfrm>
          <a:off x="998639" y="986790"/>
          <a:ext cx="676803" cy="2138045"/>
        </a:xfr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GB" sz="11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As </a:t>
          </a:r>
          <a:r>
            <a:rPr lang="en-US" sz="11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result, </a:t>
          </a:r>
          <a:r>
            <a:rPr lang="en-US" sz="1100" b="1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the number of companies which achieve scaled-up statuses </a:t>
          </a:r>
          <a:r>
            <a:rPr lang="en-US" sz="11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( E.g. attract investment, develop new product or expand their team).</a:t>
          </a:r>
          <a:endParaRPr lang="fi-FI" sz="1100" dirty="0">
            <a:solidFill>
              <a:srgbClr val="FF0000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pPr algn="l">
            <a:buNone/>
          </a:pPr>
          <a:endParaRPr lang="en-GB" sz="800" noProof="0" dirty="0">
            <a:solidFill>
              <a:sysClr val="windowText" lastClr="000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CC513818-0521-400E-94A9-9BD0BD172F30}" type="sibTrans" cxnId="{140CFB57-D5A0-4405-A7AD-7D8CA3BAE7CB}">
      <dgm:prSet/>
      <dgm:spPr/>
      <dgm:t>
        <a:bodyPr/>
        <a:lstStyle/>
        <a:p>
          <a:endParaRPr lang="en-GB"/>
        </a:p>
      </dgm:t>
    </dgm:pt>
    <dgm:pt modelId="{08AAE4AF-532B-4236-B409-19ED162E36AB}" type="parTrans" cxnId="{140CFB57-D5A0-4405-A7AD-7D8CA3BAE7CB}">
      <dgm:prSet/>
      <dgm:spPr>
        <a:ln>
          <a:solidFill>
            <a:srgbClr val="18BAA8"/>
          </a:solidFill>
        </a:ln>
      </dgm:spPr>
      <dgm:t>
        <a:bodyPr/>
        <a:lstStyle/>
        <a:p>
          <a:endParaRPr lang="en-GB"/>
        </a:p>
      </dgm:t>
    </dgm:pt>
    <dgm:pt modelId="{413F352A-419B-4B09-8A4D-A338503B11FE}" type="pres">
      <dgm:prSet presAssocID="{15DA6EED-8F74-42E7-9C7C-AA31759FF4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A93A87-CA81-4AA2-9848-AC280B93FD08}" type="pres">
      <dgm:prSet presAssocID="{5887958A-915B-4841-95C2-F53C5E56656E}" presName="root1" presStyleCnt="0"/>
      <dgm:spPr/>
    </dgm:pt>
    <dgm:pt modelId="{2B95DFB7-BADF-4F71-8E6F-0D52CAB841FE}" type="pres">
      <dgm:prSet presAssocID="{5887958A-915B-4841-95C2-F53C5E56656E}" presName="LevelOneTextNode" presStyleLbl="node0" presStyleIdx="0" presStyleCnt="7" custScaleX="595932" custScaleY="210912">
        <dgm:presLayoutVars>
          <dgm:chPref val="3"/>
        </dgm:presLayoutVars>
      </dgm:prSet>
      <dgm:spPr/>
    </dgm:pt>
    <dgm:pt modelId="{25B997ED-C311-4847-B4CF-A642032D4C4E}" type="pres">
      <dgm:prSet presAssocID="{5887958A-915B-4841-95C2-F53C5E56656E}" presName="level2hierChild" presStyleCnt="0"/>
      <dgm:spPr/>
    </dgm:pt>
    <dgm:pt modelId="{18E5371B-1BC0-47D3-892F-9B5B10646D76}" type="pres">
      <dgm:prSet presAssocID="{5865E599-79B0-4556-89E5-B6C9DD39B66A}" presName="conn2-1" presStyleLbl="parChTrans1D2" presStyleIdx="0" presStyleCnt="7"/>
      <dgm:spPr/>
    </dgm:pt>
    <dgm:pt modelId="{0A995908-F6E0-46D6-BDB5-EB3FD9F4549D}" type="pres">
      <dgm:prSet presAssocID="{5865E599-79B0-4556-89E5-B6C9DD39B66A}" presName="connTx" presStyleLbl="parChTrans1D2" presStyleIdx="0" presStyleCnt="7"/>
      <dgm:spPr/>
    </dgm:pt>
    <dgm:pt modelId="{88B2AC37-45B5-4CD6-8E77-B472C192156B}" type="pres">
      <dgm:prSet presAssocID="{CF5929AB-3F5D-4181-98A1-166C2800F98D}" presName="root2" presStyleCnt="0"/>
      <dgm:spPr/>
    </dgm:pt>
    <dgm:pt modelId="{8204441D-EF03-446E-B802-DDFC0CEFACB8}" type="pres">
      <dgm:prSet presAssocID="{CF5929AB-3F5D-4181-98A1-166C2800F98D}" presName="LevelTwoTextNode" presStyleLbl="node2" presStyleIdx="0" presStyleCnt="7" custScaleX="818431" custScaleY="190563">
        <dgm:presLayoutVars>
          <dgm:chPref val="3"/>
        </dgm:presLayoutVars>
      </dgm:prSet>
      <dgm:spPr/>
    </dgm:pt>
    <dgm:pt modelId="{4C0C6669-D952-4D98-9786-60CD258DEDC0}" type="pres">
      <dgm:prSet presAssocID="{CF5929AB-3F5D-4181-98A1-166C2800F98D}" presName="level3hierChild" presStyleCnt="0"/>
      <dgm:spPr/>
    </dgm:pt>
    <dgm:pt modelId="{7D68F527-5E4D-4932-9416-9DDCD9A4D38D}" type="pres">
      <dgm:prSet presAssocID="{01407F35-26FC-4953-B6FF-C3559175F8A1}" presName="root1" presStyleCnt="0"/>
      <dgm:spPr/>
    </dgm:pt>
    <dgm:pt modelId="{8367F2F9-16FC-4D91-B17F-186F4CDC3E39}" type="pres">
      <dgm:prSet presAssocID="{01407F35-26FC-4953-B6FF-C3559175F8A1}" presName="LevelOneTextNode" presStyleLbl="node0" presStyleIdx="1" presStyleCnt="7" custScaleX="595932" custScaleY="210912">
        <dgm:presLayoutVars>
          <dgm:chPref val="3"/>
        </dgm:presLayoutVars>
      </dgm:prSet>
      <dgm:spPr/>
    </dgm:pt>
    <dgm:pt modelId="{A9385A5A-3767-4BD1-BE56-B031223F02F1}" type="pres">
      <dgm:prSet presAssocID="{01407F35-26FC-4953-B6FF-C3559175F8A1}" presName="level2hierChild" presStyleCnt="0"/>
      <dgm:spPr/>
    </dgm:pt>
    <dgm:pt modelId="{B6B504E7-C067-40DC-9A15-2D1161D40196}" type="pres">
      <dgm:prSet presAssocID="{08AAE4AF-532B-4236-B409-19ED162E36AB}" presName="conn2-1" presStyleLbl="parChTrans1D2" presStyleIdx="1" presStyleCnt="7"/>
      <dgm:spPr/>
    </dgm:pt>
    <dgm:pt modelId="{F150766A-F064-4462-9920-9561A6954625}" type="pres">
      <dgm:prSet presAssocID="{08AAE4AF-532B-4236-B409-19ED162E36AB}" presName="connTx" presStyleLbl="parChTrans1D2" presStyleIdx="1" presStyleCnt="7"/>
      <dgm:spPr/>
    </dgm:pt>
    <dgm:pt modelId="{5B04DD70-266B-480B-A2D1-59115556D84B}" type="pres">
      <dgm:prSet presAssocID="{09A4E2D3-0C67-4D06-AAB7-1AFA93FE1653}" presName="root2" presStyleCnt="0"/>
      <dgm:spPr/>
    </dgm:pt>
    <dgm:pt modelId="{B2AF86D0-9E85-4889-91A9-03B48F68FDE8}" type="pres">
      <dgm:prSet presAssocID="{09A4E2D3-0C67-4D06-AAB7-1AFA93FE1653}" presName="LevelTwoTextNode" presStyleLbl="node2" presStyleIdx="1" presStyleCnt="7" custScaleX="818431" custScaleY="190563">
        <dgm:presLayoutVars>
          <dgm:chPref val="3"/>
        </dgm:presLayoutVars>
      </dgm:prSet>
      <dgm:spPr/>
    </dgm:pt>
    <dgm:pt modelId="{8CE97A72-B7F1-4727-B769-62AA138E2103}" type="pres">
      <dgm:prSet presAssocID="{09A4E2D3-0C67-4D06-AAB7-1AFA93FE1653}" presName="level3hierChild" presStyleCnt="0"/>
      <dgm:spPr/>
    </dgm:pt>
    <dgm:pt modelId="{8C4CBE48-484B-4000-ABDF-0A0E99236C00}" type="pres">
      <dgm:prSet presAssocID="{B94FA6E5-73C9-4C97-9607-AE7FC014B972}" presName="root1" presStyleCnt="0"/>
      <dgm:spPr/>
    </dgm:pt>
    <dgm:pt modelId="{F2FF3E54-6789-487F-B7B7-AC57F1DD22A8}" type="pres">
      <dgm:prSet presAssocID="{B94FA6E5-73C9-4C97-9607-AE7FC014B972}" presName="LevelOneTextNode" presStyleLbl="node0" presStyleIdx="2" presStyleCnt="7" custScaleX="595932" custScaleY="210912">
        <dgm:presLayoutVars>
          <dgm:chPref val="3"/>
        </dgm:presLayoutVars>
      </dgm:prSet>
      <dgm:spPr/>
    </dgm:pt>
    <dgm:pt modelId="{996794C0-1D3D-4936-83E8-F2F11E8F1ED6}" type="pres">
      <dgm:prSet presAssocID="{B94FA6E5-73C9-4C97-9607-AE7FC014B972}" presName="level2hierChild" presStyleCnt="0"/>
      <dgm:spPr/>
    </dgm:pt>
    <dgm:pt modelId="{6B2471CB-92B3-44CD-8F97-5897B7B43BA5}" type="pres">
      <dgm:prSet presAssocID="{85305A59-6728-4EBA-B2C4-1CE0231F2116}" presName="conn2-1" presStyleLbl="parChTrans1D2" presStyleIdx="2" presStyleCnt="7"/>
      <dgm:spPr/>
    </dgm:pt>
    <dgm:pt modelId="{1C31FDD8-C189-4461-9A28-6FF37993398C}" type="pres">
      <dgm:prSet presAssocID="{85305A59-6728-4EBA-B2C4-1CE0231F2116}" presName="connTx" presStyleLbl="parChTrans1D2" presStyleIdx="2" presStyleCnt="7"/>
      <dgm:spPr/>
    </dgm:pt>
    <dgm:pt modelId="{2A68BF20-BD5A-45D3-B03C-A73A8BE49F84}" type="pres">
      <dgm:prSet presAssocID="{AFE6D07D-7060-4201-9CB9-CFF04BF79DA4}" presName="root2" presStyleCnt="0"/>
      <dgm:spPr/>
    </dgm:pt>
    <dgm:pt modelId="{842BEA5C-9BC3-4316-9206-995F39AF0885}" type="pres">
      <dgm:prSet presAssocID="{AFE6D07D-7060-4201-9CB9-CFF04BF79DA4}" presName="LevelTwoTextNode" presStyleLbl="node2" presStyleIdx="2" presStyleCnt="7" custScaleX="854458" custScaleY="190563" custLinFactNeighborY="24290">
        <dgm:presLayoutVars>
          <dgm:chPref val="3"/>
        </dgm:presLayoutVars>
      </dgm:prSet>
      <dgm:spPr/>
    </dgm:pt>
    <dgm:pt modelId="{DB96B497-170C-441D-8063-84710B927CC3}" type="pres">
      <dgm:prSet presAssocID="{AFE6D07D-7060-4201-9CB9-CFF04BF79DA4}" presName="level3hierChild" presStyleCnt="0"/>
      <dgm:spPr/>
    </dgm:pt>
    <dgm:pt modelId="{2137EDFF-AA12-4694-9C47-A64D84D13D6A}" type="pres">
      <dgm:prSet presAssocID="{E1626A5B-D057-4684-BA73-DE21BF1B49DA}" presName="root1" presStyleCnt="0"/>
      <dgm:spPr/>
    </dgm:pt>
    <dgm:pt modelId="{D1FCBA39-A596-4A14-9617-EF1DE7A3299D}" type="pres">
      <dgm:prSet presAssocID="{E1626A5B-D057-4684-BA73-DE21BF1B49DA}" presName="LevelOneTextNode" presStyleLbl="node0" presStyleIdx="3" presStyleCnt="7" custScaleX="595932" custScaleY="210912">
        <dgm:presLayoutVars>
          <dgm:chPref val="3"/>
        </dgm:presLayoutVars>
      </dgm:prSet>
      <dgm:spPr/>
    </dgm:pt>
    <dgm:pt modelId="{938E238B-F13E-41E7-A6E5-49C016989787}" type="pres">
      <dgm:prSet presAssocID="{E1626A5B-D057-4684-BA73-DE21BF1B49DA}" presName="level2hierChild" presStyleCnt="0"/>
      <dgm:spPr/>
    </dgm:pt>
    <dgm:pt modelId="{9B027107-0154-4EA2-A3DA-0C3FC2E289F2}" type="pres">
      <dgm:prSet presAssocID="{36AC512F-A1CD-43F8-80C9-E0391EE48BA5}" presName="conn2-1" presStyleLbl="parChTrans1D2" presStyleIdx="3" presStyleCnt="7"/>
      <dgm:spPr/>
    </dgm:pt>
    <dgm:pt modelId="{22CA1830-A6D6-4FCC-AE03-320836E76AFD}" type="pres">
      <dgm:prSet presAssocID="{36AC512F-A1CD-43F8-80C9-E0391EE48BA5}" presName="connTx" presStyleLbl="parChTrans1D2" presStyleIdx="3" presStyleCnt="7"/>
      <dgm:spPr/>
    </dgm:pt>
    <dgm:pt modelId="{4C604206-C9D6-4762-913C-B598F6AE5A07}" type="pres">
      <dgm:prSet presAssocID="{17C7AF01-0069-4DBA-87D7-AC3E1A97DD60}" presName="root2" presStyleCnt="0"/>
      <dgm:spPr/>
    </dgm:pt>
    <dgm:pt modelId="{987F9A3D-7213-4604-A49D-363737782F4F}" type="pres">
      <dgm:prSet presAssocID="{17C7AF01-0069-4DBA-87D7-AC3E1A97DD60}" presName="LevelTwoTextNode" presStyleLbl="node2" presStyleIdx="3" presStyleCnt="7" custScaleX="828300" custScaleY="190563">
        <dgm:presLayoutVars>
          <dgm:chPref val="3"/>
        </dgm:presLayoutVars>
      </dgm:prSet>
      <dgm:spPr/>
    </dgm:pt>
    <dgm:pt modelId="{FA270B2D-0FE5-4F3D-9AB3-A4AF382EB8E1}" type="pres">
      <dgm:prSet presAssocID="{17C7AF01-0069-4DBA-87D7-AC3E1A97DD60}" presName="level3hierChild" presStyleCnt="0"/>
      <dgm:spPr/>
    </dgm:pt>
    <dgm:pt modelId="{D4000567-7787-4A3B-AA4E-DE39937684EA}" type="pres">
      <dgm:prSet presAssocID="{8BFACE29-7E34-4228-99FE-881BAD5B74B5}" presName="root1" presStyleCnt="0"/>
      <dgm:spPr/>
    </dgm:pt>
    <dgm:pt modelId="{C83BFEF0-08A5-4BFF-B3D8-D480B38FA8A2}" type="pres">
      <dgm:prSet presAssocID="{8BFACE29-7E34-4228-99FE-881BAD5B74B5}" presName="LevelOneTextNode" presStyleLbl="node0" presStyleIdx="4" presStyleCnt="7" custScaleX="595932" custScaleY="210912">
        <dgm:presLayoutVars>
          <dgm:chPref val="3"/>
        </dgm:presLayoutVars>
      </dgm:prSet>
      <dgm:spPr/>
    </dgm:pt>
    <dgm:pt modelId="{453B6EA7-79ED-46EF-B75F-949216E7C18B}" type="pres">
      <dgm:prSet presAssocID="{8BFACE29-7E34-4228-99FE-881BAD5B74B5}" presName="level2hierChild" presStyleCnt="0"/>
      <dgm:spPr/>
    </dgm:pt>
    <dgm:pt modelId="{1894583E-90C8-49DC-BCF3-691814AFB50B}" type="pres">
      <dgm:prSet presAssocID="{52692258-069B-4C0F-9536-4BDA4852D531}" presName="conn2-1" presStyleLbl="parChTrans1D2" presStyleIdx="4" presStyleCnt="7"/>
      <dgm:spPr/>
    </dgm:pt>
    <dgm:pt modelId="{C4857044-5127-422C-8CDE-CBF02388B960}" type="pres">
      <dgm:prSet presAssocID="{52692258-069B-4C0F-9536-4BDA4852D531}" presName="connTx" presStyleLbl="parChTrans1D2" presStyleIdx="4" presStyleCnt="7"/>
      <dgm:spPr/>
    </dgm:pt>
    <dgm:pt modelId="{5A751DA4-51AD-41AF-84A3-C2718D95D848}" type="pres">
      <dgm:prSet presAssocID="{096FE42B-45BD-426D-981F-0E86853C8752}" presName="root2" presStyleCnt="0"/>
      <dgm:spPr/>
    </dgm:pt>
    <dgm:pt modelId="{D911A776-A4CA-46FA-BF69-485E79BD6FAC}" type="pres">
      <dgm:prSet presAssocID="{096FE42B-45BD-426D-981F-0E86853C8752}" presName="LevelTwoTextNode" presStyleLbl="node2" presStyleIdx="4" presStyleCnt="7" custScaleX="922523" custScaleY="190563" custLinFactNeighborY="-45006">
        <dgm:presLayoutVars>
          <dgm:chPref val="3"/>
        </dgm:presLayoutVars>
      </dgm:prSet>
      <dgm:spPr/>
    </dgm:pt>
    <dgm:pt modelId="{FA726D7C-0657-4536-8FB4-ADD7056AEF50}" type="pres">
      <dgm:prSet presAssocID="{096FE42B-45BD-426D-981F-0E86853C8752}" presName="level3hierChild" presStyleCnt="0"/>
      <dgm:spPr/>
    </dgm:pt>
    <dgm:pt modelId="{78EBBA69-BDAF-4650-AD90-0C0B4D639968}" type="pres">
      <dgm:prSet presAssocID="{8C219098-7B87-4F06-BB6C-AA6871BF1D1B}" presName="root1" presStyleCnt="0"/>
      <dgm:spPr/>
    </dgm:pt>
    <dgm:pt modelId="{4F2ADA21-717A-4BCE-AD17-1DC02EEA15F7}" type="pres">
      <dgm:prSet presAssocID="{8C219098-7B87-4F06-BB6C-AA6871BF1D1B}" presName="LevelOneTextNode" presStyleLbl="node0" presStyleIdx="5" presStyleCnt="7" custScaleX="595932" custScaleY="290796">
        <dgm:presLayoutVars>
          <dgm:chPref val="3"/>
        </dgm:presLayoutVars>
      </dgm:prSet>
      <dgm:spPr/>
    </dgm:pt>
    <dgm:pt modelId="{6CC06809-2DE4-4222-BA9E-446D974B1E99}" type="pres">
      <dgm:prSet presAssocID="{8C219098-7B87-4F06-BB6C-AA6871BF1D1B}" presName="level2hierChild" presStyleCnt="0"/>
      <dgm:spPr/>
    </dgm:pt>
    <dgm:pt modelId="{2B6E2255-DDFC-4204-A9A7-F228989C396A}" type="pres">
      <dgm:prSet presAssocID="{6DA3784E-9D44-4785-A344-5E98EBDB6B0F}" presName="conn2-1" presStyleLbl="parChTrans1D2" presStyleIdx="5" presStyleCnt="7"/>
      <dgm:spPr/>
    </dgm:pt>
    <dgm:pt modelId="{E463F26E-260A-4EC1-8A47-B2F2A3E2B334}" type="pres">
      <dgm:prSet presAssocID="{6DA3784E-9D44-4785-A344-5E98EBDB6B0F}" presName="connTx" presStyleLbl="parChTrans1D2" presStyleIdx="5" presStyleCnt="7"/>
      <dgm:spPr/>
    </dgm:pt>
    <dgm:pt modelId="{7DB789C6-9F3D-4014-A82D-0259CC98ABE5}" type="pres">
      <dgm:prSet presAssocID="{55666206-DDCB-4D99-AE49-99A74F25389A}" presName="root2" presStyleCnt="0"/>
      <dgm:spPr/>
    </dgm:pt>
    <dgm:pt modelId="{A2615D1A-BB90-456F-989E-BCAC01660C2A}" type="pres">
      <dgm:prSet presAssocID="{55666206-DDCB-4D99-AE49-99A74F25389A}" presName="LevelTwoTextNode" presStyleLbl="node2" presStyleIdx="5" presStyleCnt="7" custScaleX="958810" custScaleY="398540" custLinFactNeighborX="2324" custLinFactNeighborY="-44024">
        <dgm:presLayoutVars>
          <dgm:chPref val="3"/>
        </dgm:presLayoutVars>
      </dgm:prSet>
      <dgm:spPr/>
    </dgm:pt>
    <dgm:pt modelId="{367A9AF8-9CE2-43FA-944C-37C8EEB072E4}" type="pres">
      <dgm:prSet presAssocID="{55666206-DDCB-4D99-AE49-99A74F25389A}" presName="level3hierChild" presStyleCnt="0"/>
      <dgm:spPr/>
    </dgm:pt>
    <dgm:pt modelId="{05EB5462-228B-4710-9ECA-D818670E1946}" type="pres">
      <dgm:prSet presAssocID="{FBE0D8DF-DFE3-4C51-A03F-CF80A3C284DD}" presName="root1" presStyleCnt="0"/>
      <dgm:spPr/>
    </dgm:pt>
    <dgm:pt modelId="{4B8F6838-BB64-456E-8AE2-871D4BA6B3AB}" type="pres">
      <dgm:prSet presAssocID="{FBE0D8DF-DFE3-4C51-A03F-CF80A3C284DD}" presName="LevelOneTextNode" presStyleLbl="node0" presStyleIdx="6" presStyleCnt="7" custScaleX="595932" custScaleY="289028">
        <dgm:presLayoutVars>
          <dgm:chPref val="3"/>
        </dgm:presLayoutVars>
      </dgm:prSet>
      <dgm:spPr/>
    </dgm:pt>
    <dgm:pt modelId="{4C879232-196E-40D4-B3C2-E0436F91AD21}" type="pres">
      <dgm:prSet presAssocID="{FBE0D8DF-DFE3-4C51-A03F-CF80A3C284DD}" presName="level2hierChild" presStyleCnt="0"/>
      <dgm:spPr/>
    </dgm:pt>
    <dgm:pt modelId="{9F3FDA8A-CE68-4A1B-AD77-E882670610D9}" type="pres">
      <dgm:prSet presAssocID="{379859C0-D69A-4AF6-A666-4E582C8241BF}" presName="conn2-1" presStyleLbl="parChTrans1D2" presStyleIdx="6" presStyleCnt="7"/>
      <dgm:spPr/>
    </dgm:pt>
    <dgm:pt modelId="{3432EF6A-28BF-4490-8260-B37F4E5DE531}" type="pres">
      <dgm:prSet presAssocID="{379859C0-D69A-4AF6-A666-4E582C8241BF}" presName="connTx" presStyleLbl="parChTrans1D2" presStyleIdx="6" presStyleCnt="7"/>
      <dgm:spPr/>
    </dgm:pt>
    <dgm:pt modelId="{C6D5D230-041D-47E7-9B25-E7440EA8325D}" type="pres">
      <dgm:prSet presAssocID="{A31A931F-DF0A-489E-8A22-ED8D66FFC7E7}" presName="root2" presStyleCnt="0"/>
      <dgm:spPr/>
    </dgm:pt>
    <dgm:pt modelId="{F6203067-AF10-4015-8976-49BDDC397AD5}" type="pres">
      <dgm:prSet presAssocID="{A31A931F-DF0A-489E-8A22-ED8D66FFC7E7}" presName="LevelTwoTextNode" presStyleLbl="node2" presStyleIdx="6" presStyleCnt="7" custScaleX="957760" custScaleY="166535">
        <dgm:presLayoutVars>
          <dgm:chPref val="3"/>
        </dgm:presLayoutVars>
      </dgm:prSet>
      <dgm:spPr/>
    </dgm:pt>
    <dgm:pt modelId="{3C8457D3-1D59-42CC-AC47-CD3F69481B29}" type="pres">
      <dgm:prSet presAssocID="{A31A931F-DF0A-489E-8A22-ED8D66FFC7E7}" presName="level3hierChild" presStyleCnt="0"/>
      <dgm:spPr/>
    </dgm:pt>
  </dgm:ptLst>
  <dgm:cxnLst>
    <dgm:cxn modelId="{77EEDA03-5C25-4DD4-B09F-2503EEAAF70A}" type="presOf" srcId="{6DA3784E-9D44-4785-A344-5E98EBDB6B0F}" destId="{2B6E2255-DDFC-4204-A9A7-F228989C396A}" srcOrd="0" destOrd="0" presId="urn:microsoft.com/office/officeart/2005/8/layout/hierarchy2"/>
    <dgm:cxn modelId="{473A8604-1724-4904-9931-A1FF35EB6F2A}" srcId="{8BFACE29-7E34-4228-99FE-881BAD5B74B5}" destId="{096FE42B-45BD-426D-981F-0E86853C8752}" srcOrd="0" destOrd="0" parTransId="{52692258-069B-4C0F-9536-4BDA4852D531}" sibTransId="{FB197F3F-2230-4D0D-B935-8E207881DC52}"/>
    <dgm:cxn modelId="{FD36CD0B-8CDD-428B-AA24-7899DA7139F6}" type="presOf" srcId="{5865E599-79B0-4556-89E5-B6C9DD39B66A}" destId="{18E5371B-1BC0-47D3-892F-9B5B10646D76}" srcOrd="0" destOrd="0" presId="urn:microsoft.com/office/officeart/2005/8/layout/hierarchy2"/>
    <dgm:cxn modelId="{B21A0716-6997-4A29-ADAD-F81E436517E6}" type="presOf" srcId="{09A4E2D3-0C67-4D06-AAB7-1AFA93FE1653}" destId="{B2AF86D0-9E85-4889-91A9-03B48F68FDE8}" srcOrd="0" destOrd="0" presId="urn:microsoft.com/office/officeart/2005/8/layout/hierarchy2"/>
    <dgm:cxn modelId="{058F9319-6203-4651-A481-17DC774E03CF}" type="presOf" srcId="{08AAE4AF-532B-4236-B409-19ED162E36AB}" destId="{B6B504E7-C067-40DC-9A15-2D1161D40196}" srcOrd="0" destOrd="0" presId="urn:microsoft.com/office/officeart/2005/8/layout/hierarchy2"/>
    <dgm:cxn modelId="{AA88DF1A-CABC-4E2D-BCF6-FBB09CAAC316}" srcId="{FBE0D8DF-DFE3-4C51-A03F-CF80A3C284DD}" destId="{A31A931F-DF0A-489E-8A22-ED8D66FFC7E7}" srcOrd="0" destOrd="0" parTransId="{379859C0-D69A-4AF6-A666-4E582C8241BF}" sibTransId="{4E4349C2-1A54-48CA-AC56-3C7091DE331A}"/>
    <dgm:cxn modelId="{0DEACA1F-ACB8-4208-B071-892ACDCAB89A}" type="presOf" srcId="{FBE0D8DF-DFE3-4C51-A03F-CF80A3C284DD}" destId="{4B8F6838-BB64-456E-8AE2-871D4BA6B3AB}" srcOrd="0" destOrd="0" presId="urn:microsoft.com/office/officeart/2005/8/layout/hierarchy2"/>
    <dgm:cxn modelId="{ED4B3121-6AEE-473D-A8E9-5E35553552AE}" type="presOf" srcId="{36AC512F-A1CD-43F8-80C9-E0391EE48BA5}" destId="{22CA1830-A6D6-4FCC-AE03-320836E76AFD}" srcOrd="1" destOrd="0" presId="urn:microsoft.com/office/officeart/2005/8/layout/hierarchy2"/>
    <dgm:cxn modelId="{0C051525-4539-4267-8034-931CDDC984A3}" type="presOf" srcId="{08AAE4AF-532B-4236-B409-19ED162E36AB}" destId="{F150766A-F064-4462-9920-9561A6954625}" srcOrd="1" destOrd="0" presId="urn:microsoft.com/office/officeart/2005/8/layout/hierarchy2"/>
    <dgm:cxn modelId="{EB36BF2F-0C03-4618-A3E5-A89261F4B8D6}" srcId="{15DA6EED-8F74-42E7-9C7C-AA31759FF4F9}" destId="{8C219098-7B87-4F06-BB6C-AA6871BF1D1B}" srcOrd="5" destOrd="0" parTransId="{530DF055-84E3-4AAA-86CE-461C8CA3AF67}" sibTransId="{1AEA5CED-E5A6-4E85-843B-C6306EE79068}"/>
    <dgm:cxn modelId="{39D22E38-6D60-47EA-B8D7-0CBD8EB407F1}" srcId="{15DA6EED-8F74-42E7-9C7C-AA31759FF4F9}" destId="{5887958A-915B-4841-95C2-F53C5E56656E}" srcOrd="0" destOrd="0" parTransId="{B48843DC-6D8D-4A65-B978-8B3AD801658A}" sibTransId="{37A674B6-3EA6-4318-BA44-4D27C07DF6FC}"/>
    <dgm:cxn modelId="{8BDF283A-B8B5-4278-B581-7BAF2CDD34C4}" srcId="{15DA6EED-8F74-42E7-9C7C-AA31759FF4F9}" destId="{FBE0D8DF-DFE3-4C51-A03F-CF80A3C284DD}" srcOrd="6" destOrd="0" parTransId="{4C1C649A-E8A7-4160-A609-504D2936CF2F}" sibTransId="{BD07454E-E255-4696-9FB9-137E30B0F470}"/>
    <dgm:cxn modelId="{CCE8813A-5EBF-41FC-B83C-8E259D32C552}" type="presOf" srcId="{CF5929AB-3F5D-4181-98A1-166C2800F98D}" destId="{8204441D-EF03-446E-B802-DDFC0CEFACB8}" srcOrd="0" destOrd="0" presId="urn:microsoft.com/office/officeart/2005/8/layout/hierarchy2"/>
    <dgm:cxn modelId="{A52E0460-F0E5-4686-AF90-08045550238D}" srcId="{15DA6EED-8F74-42E7-9C7C-AA31759FF4F9}" destId="{E1626A5B-D057-4684-BA73-DE21BF1B49DA}" srcOrd="3" destOrd="0" parTransId="{4DA14494-512D-4F09-9106-667814942E9F}" sibTransId="{66F60EEB-F66B-4675-8B6B-6742B73FE821}"/>
    <dgm:cxn modelId="{3BEDF641-C5B9-4548-89A7-5B114566E2A2}" srcId="{15DA6EED-8F74-42E7-9C7C-AA31759FF4F9}" destId="{B94FA6E5-73C9-4C97-9607-AE7FC014B972}" srcOrd="2" destOrd="0" parTransId="{1C35E5BF-3CA6-41F8-9D0C-9D8873FA2337}" sibTransId="{A7752398-5C3A-4D19-B013-AE2698CCA968}"/>
    <dgm:cxn modelId="{434BE349-3D63-4F95-946E-D5EFC233169D}" type="presOf" srcId="{096FE42B-45BD-426D-981F-0E86853C8752}" destId="{D911A776-A4CA-46FA-BF69-485E79BD6FAC}" srcOrd="0" destOrd="0" presId="urn:microsoft.com/office/officeart/2005/8/layout/hierarchy2"/>
    <dgm:cxn modelId="{4BE98B4A-9EED-425B-A118-D89CFAE04B6D}" type="presOf" srcId="{17C7AF01-0069-4DBA-87D7-AC3E1A97DD60}" destId="{987F9A3D-7213-4604-A49D-363737782F4F}" srcOrd="0" destOrd="0" presId="urn:microsoft.com/office/officeart/2005/8/layout/hierarchy2"/>
    <dgm:cxn modelId="{EEA9934B-E7AF-4C0B-8317-F4988A319C84}" type="presOf" srcId="{01407F35-26FC-4953-B6FF-C3559175F8A1}" destId="{8367F2F9-16FC-4D91-B17F-186F4CDC3E39}" srcOrd="0" destOrd="0" presId="urn:microsoft.com/office/officeart/2005/8/layout/hierarchy2"/>
    <dgm:cxn modelId="{A298DB54-A442-4327-89A2-EA755ABE0DCA}" type="presOf" srcId="{AFE6D07D-7060-4201-9CB9-CFF04BF79DA4}" destId="{842BEA5C-9BC3-4316-9206-995F39AF0885}" srcOrd="0" destOrd="0" presId="urn:microsoft.com/office/officeart/2005/8/layout/hierarchy2"/>
    <dgm:cxn modelId="{CB7C1E57-5BB5-4030-A62A-BD68D01471A2}" type="presOf" srcId="{85305A59-6728-4EBA-B2C4-1CE0231F2116}" destId="{1C31FDD8-C189-4461-9A28-6FF37993398C}" srcOrd="1" destOrd="0" presId="urn:microsoft.com/office/officeart/2005/8/layout/hierarchy2"/>
    <dgm:cxn modelId="{140CFB57-D5A0-4405-A7AD-7D8CA3BAE7CB}" srcId="{01407F35-26FC-4953-B6FF-C3559175F8A1}" destId="{09A4E2D3-0C67-4D06-AAB7-1AFA93FE1653}" srcOrd="0" destOrd="0" parTransId="{08AAE4AF-532B-4236-B409-19ED162E36AB}" sibTransId="{CC513818-0521-400E-94A9-9BD0BD172F30}"/>
    <dgm:cxn modelId="{2C37CB59-1383-4879-AADB-24E9969523F2}" type="presOf" srcId="{52692258-069B-4C0F-9536-4BDA4852D531}" destId="{1894583E-90C8-49DC-BCF3-691814AFB50B}" srcOrd="0" destOrd="0" presId="urn:microsoft.com/office/officeart/2005/8/layout/hierarchy2"/>
    <dgm:cxn modelId="{C3C1267C-3AA0-4C73-AFE0-B5322653AE70}" type="presOf" srcId="{15DA6EED-8F74-42E7-9C7C-AA31759FF4F9}" destId="{413F352A-419B-4B09-8A4D-A338503B11FE}" srcOrd="0" destOrd="0" presId="urn:microsoft.com/office/officeart/2005/8/layout/hierarchy2"/>
    <dgm:cxn modelId="{E472327C-D23F-4E69-B0D6-CAE4AB33FB6A}" type="presOf" srcId="{E1626A5B-D057-4684-BA73-DE21BF1B49DA}" destId="{D1FCBA39-A596-4A14-9617-EF1DE7A3299D}" srcOrd="0" destOrd="0" presId="urn:microsoft.com/office/officeart/2005/8/layout/hierarchy2"/>
    <dgm:cxn modelId="{38B19E7F-3A7F-48C0-99F5-1CA6D6FE0A83}" type="presOf" srcId="{379859C0-D69A-4AF6-A666-4E582C8241BF}" destId="{9F3FDA8A-CE68-4A1B-AD77-E882670610D9}" srcOrd="0" destOrd="0" presId="urn:microsoft.com/office/officeart/2005/8/layout/hierarchy2"/>
    <dgm:cxn modelId="{795EBB82-62A9-4D5F-9AF9-B6855CA0FBF6}" type="presOf" srcId="{8BFACE29-7E34-4228-99FE-881BAD5B74B5}" destId="{C83BFEF0-08A5-4BFF-B3D8-D480B38FA8A2}" srcOrd="0" destOrd="0" presId="urn:microsoft.com/office/officeart/2005/8/layout/hierarchy2"/>
    <dgm:cxn modelId="{24EEEE82-C3C7-4688-9AAC-AF3ED1B522B8}" srcId="{8C219098-7B87-4F06-BB6C-AA6871BF1D1B}" destId="{55666206-DDCB-4D99-AE49-99A74F25389A}" srcOrd="0" destOrd="0" parTransId="{6DA3784E-9D44-4785-A344-5E98EBDB6B0F}" sibTransId="{D0333D59-35E0-487E-86B2-84DC14DDE813}"/>
    <dgm:cxn modelId="{C754F783-D976-4690-89E6-0AF411312063}" type="presOf" srcId="{52692258-069B-4C0F-9536-4BDA4852D531}" destId="{C4857044-5127-422C-8CDE-CBF02388B960}" srcOrd="1" destOrd="0" presId="urn:microsoft.com/office/officeart/2005/8/layout/hierarchy2"/>
    <dgm:cxn modelId="{AFFC478D-794C-4888-A810-253403403CCD}" srcId="{B94FA6E5-73C9-4C97-9607-AE7FC014B972}" destId="{AFE6D07D-7060-4201-9CB9-CFF04BF79DA4}" srcOrd="0" destOrd="0" parTransId="{85305A59-6728-4EBA-B2C4-1CE0231F2116}" sibTransId="{AC76B807-67C1-42D1-9076-AC661A8763ED}"/>
    <dgm:cxn modelId="{2A9AA298-BD0C-4CAC-B051-EE03C11E23EC}" srcId="{15DA6EED-8F74-42E7-9C7C-AA31759FF4F9}" destId="{8BFACE29-7E34-4228-99FE-881BAD5B74B5}" srcOrd="4" destOrd="0" parTransId="{0D6E0CF1-F5DE-49CD-8F46-E5C077D8044B}" sibTransId="{DC506CAA-64F0-4FE5-84FF-E40583AAA330}"/>
    <dgm:cxn modelId="{A9E10F9C-691F-4EB2-9EF6-5EAB83816341}" type="presOf" srcId="{A31A931F-DF0A-489E-8A22-ED8D66FFC7E7}" destId="{F6203067-AF10-4015-8976-49BDDC397AD5}" srcOrd="0" destOrd="0" presId="urn:microsoft.com/office/officeart/2005/8/layout/hierarchy2"/>
    <dgm:cxn modelId="{276D509D-7C28-4D99-A749-986713829444}" type="presOf" srcId="{6DA3784E-9D44-4785-A344-5E98EBDB6B0F}" destId="{E463F26E-260A-4EC1-8A47-B2F2A3E2B334}" srcOrd="1" destOrd="0" presId="urn:microsoft.com/office/officeart/2005/8/layout/hierarchy2"/>
    <dgm:cxn modelId="{C3272BA3-EB1E-4D1F-B6F7-61A916CA87D8}" type="presOf" srcId="{8C219098-7B87-4F06-BB6C-AA6871BF1D1B}" destId="{4F2ADA21-717A-4BCE-AD17-1DC02EEA15F7}" srcOrd="0" destOrd="0" presId="urn:microsoft.com/office/officeart/2005/8/layout/hierarchy2"/>
    <dgm:cxn modelId="{17E28DAE-3191-43C4-B5EA-AAEE5D9FFFAD}" srcId="{5887958A-915B-4841-95C2-F53C5E56656E}" destId="{CF5929AB-3F5D-4181-98A1-166C2800F98D}" srcOrd="0" destOrd="0" parTransId="{5865E599-79B0-4556-89E5-B6C9DD39B66A}" sibTransId="{76111D1D-394D-40D2-9C90-43D36717433C}"/>
    <dgm:cxn modelId="{6B6E4ABE-9DF3-4287-BFE8-EE0E2AD7378C}" type="presOf" srcId="{5865E599-79B0-4556-89E5-B6C9DD39B66A}" destId="{0A995908-F6E0-46D6-BDB5-EB3FD9F4549D}" srcOrd="1" destOrd="0" presId="urn:microsoft.com/office/officeart/2005/8/layout/hierarchy2"/>
    <dgm:cxn modelId="{5B22CCC1-6931-4EE5-9B50-097906E1EFCA}" type="presOf" srcId="{36AC512F-A1CD-43F8-80C9-E0391EE48BA5}" destId="{9B027107-0154-4EA2-A3DA-0C3FC2E289F2}" srcOrd="0" destOrd="0" presId="urn:microsoft.com/office/officeart/2005/8/layout/hierarchy2"/>
    <dgm:cxn modelId="{813D89D9-5BEF-42B1-809B-C90586CF9E15}" srcId="{E1626A5B-D057-4684-BA73-DE21BF1B49DA}" destId="{17C7AF01-0069-4DBA-87D7-AC3E1A97DD60}" srcOrd="0" destOrd="0" parTransId="{36AC512F-A1CD-43F8-80C9-E0391EE48BA5}" sibTransId="{3DB0DAB3-865A-4AA7-AC3F-DB50ED9C1D73}"/>
    <dgm:cxn modelId="{6D32CFE8-3BCD-4C0B-B704-3A2795A56B80}" srcId="{15DA6EED-8F74-42E7-9C7C-AA31759FF4F9}" destId="{01407F35-26FC-4953-B6FF-C3559175F8A1}" srcOrd="1" destOrd="0" parTransId="{6F72ABCC-111C-402A-BC77-C3939013B16E}" sibTransId="{CF50E9AB-25D7-4AEF-B407-1A6821CE96B4}"/>
    <dgm:cxn modelId="{273487EC-4131-4305-9F21-BAA22AA2BC33}" type="presOf" srcId="{55666206-DDCB-4D99-AE49-99A74F25389A}" destId="{A2615D1A-BB90-456F-989E-BCAC01660C2A}" srcOrd="0" destOrd="0" presId="urn:microsoft.com/office/officeart/2005/8/layout/hierarchy2"/>
    <dgm:cxn modelId="{BC1F08F1-1B3E-4FE8-BB15-4C79554947AE}" type="presOf" srcId="{85305A59-6728-4EBA-B2C4-1CE0231F2116}" destId="{6B2471CB-92B3-44CD-8F97-5897B7B43BA5}" srcOrd="0" destOrd="0" presId="urn:microsoft.com/office/officeart/2005/8/layout/hierarchy2"/>
    <dgm:cxn modelId="{9A7BDDF1-0BF5-4C87-BEDE-BAE4C5BF7141}" type="presOf" srcId="{379859C0-D69A-4AF6-A666-4E582C8241BF}" destId="{3432EF6A-28BF-4490-8260-B37F4E5DE531}" srcOrd="1" destOrd="0" presId="urn:microsoft.com/office/officeart/2005/8/layout/hierarchy2"/>
    <dgm:cxn modelId="{DEF0DFF6-CCAA-44F0-AF4A-F3D76B256AFF}" type="presOf" srcId="{5887958A-915B-4841-95C2-F53C5E56656E}" destId="{2B95DFB7-BADF-4F71-8E6F-0D52CAB841FE}" srcOrd="0" destOrd="0" presId="urn:microsoft.com/office/officeart/2005/8/layout/hierarchy2"/>
    <dgm:cxn modelId="{9FD522F8-0766-44E0-AB88-95BC141C20C3}" type="presOf" srcId="{B94FA6E5-73C9-4C97-9607-AE7FC014B972}" destId="{F2FF3E54-6789-487F-B7B7-AC57F1DD22A8}" srcOrd="0" destOrd="0" presId="urn:microsoft.com/office/officeart/2005/8/layout/hierarchy2"/>
    <dgm:cxn modelId="{FD9FD6FF-B74C-4006-B8BB-2DC9E1B44156}" type="presParOf" srcId="{413F352A-419B-4B09-8A4D-A338503B11FE}" destId="{A5A93A87-CA81-4AA2-9848-AC280B93FD08}" srcOrd="0" destOrd="0" presId="urn:microsoft.com/office/officeart/2005/8/layout/hierarchy2"/>
    <dgm:cxn modelId="{DEFB0C2F-C30D-47E0-8139-16F3E384A4E8}" type="presParOf" srcId="{A5A93A87-CA81-4AA2-9848-AC280B93FD08}" destId="{2B95DFB7-BADF-4F71-8E6F-0D52CAB841FE}" srcOrd="0" destOrd="0" presId="urn:microsoft.com/office/officeart/2005/8/layout/hierarchy2"/>
    <dgm:cxn modelId="{75943BD8-3BC7-4D68-89E2-A85BF34E21DF}" type="presParOf" srcId="{A5A93A87-CA81-4AA2-9848-AC280B93FD08}" destId="{25B997ED-C311-4847-B4CF-A642032D4C4E}" srcOrd="1" destOrd="0" presId="urn:microsoft.com/office/officeart/2005/8/layout/hierarchy2"/>
    <dgm:cxn modelId="{FEB04B76-C6AD-4E18-AED6-D8C73D900F65}" type="presParOf" srcId="{25B997ED-C311-4847-B4CF-A642032D4C4E}" destId="{18E5371B-1BC0-47D3-892F-9B5B10646D76}" srcOrd="0" destOrd="0" presId="urn:microsoft.com/office/officeart/2005/8/layout/hierarchy2"/>
    <dgm:cxn modelId="{A30035F2-0645-44BB-B307-D5EA54465215}" type="presParOf" srcId="{18E5371B-1BC0-47D3-892F-9B5B10646D76}" destId="{0A995908-F6E0-46D6-BDB5-EB3FD9F4549D}" srcOrd="0" destOrd="0" presId="urn:microsoft.com/office/officeart/2005/8/layout/hierarchy2"/>
    <dgm:cxn modelId="{9D7AB86D-927F-4AC1-8946-85E47067BCB9}" type="presParOf" srcId="{25B997ED-C311-4847-B4CF-A642032D4C4E}" destId="{88B2AC37-45B5-4CD6-8E77-B472C192156B}" srcOrd="1" destOrd="0" presId="urn:microsoft.com/office/officeart/2005/8/layout/hierarchy2"/>
    <dgm:cxn modelId="{E5803C50-01C0-4584-AB12-6502BC390B21}" type="presParOf" srcId="{88B2AC37-45B5-4CD6-8E77-B472C192156B}" destId="{8204441D-EF03-446E-B802-DDFC0CEFACB8}" srcOrd="0" destOrd="0" presId="urn:microsoft.com/office/officeart/2005/8/layout/hierarchy2"/>
    <dgm:cxn modelId="{380A9E17-BD1E-4F4E-8FD6-121A398FE1F4}" type="presParOf" srcId="{88B2AC37-45B5-4CD6-8E77-B472C192156B}" destId="{4C0C6669-D952-4D98-9786-60CD258DEDC0}" srcOrd="1" destOrd="0" presId="urn:microsoft.com/office/officeart/2005/8/layout/hierarchy2"/>
    <dgm:cxn modelId="{CB15EB43-E455-4684-8E5B-08EF2D020BDC}" type="presParOf" srcId="{413F352A-419B-4B09-8A4D-A338503B11FE}" destId="{7D68F527-5E4D-4932-9416-9DDCD9A4D38D}" srcOrd="1" destOrd="0" presId="urn:microsoft.com/office/officeart/2005/8/layout/hierarchy2"/>
    <dgm:cxn modelId="{D553C7E9-083D-4DC3-ADF2-58A58A228566}" type="presParOf" srcId="{7D68F527-5E4D-4932-9416-9DDCD9A4D38D}" destId="{8367F2F9-16FC-4D91-B17F-186F4CDC3E39}" srcOrd="0" destOrd="0" presId="urn:microsoft.com/office/officeart/2005/8/layout/hierarchy2"/>
    <dgm:cxn modelId="{7278DBBF-6559-4EDC-BDBD-982B6F6A3A86}" type="presParOf" srcId="{7D68F527-5E4D-4932-9416-9DDCD9A4D38D}" destId="{A9385A5A-3767-4BD1-BE56-B031223F02F1}" srcOrd="1" destOrd="0" presId="urn:microsoft.com/office/officeart/2005/8/layout/hierarchy2"/>
    <dgm:cxn modelId="{C2CF9D0F-48A5-4500-99B5-8913DB16B799}" type="presParOf" srcId="{A9385A5A-3767-4BD1-BE56-B031223F02F1}" destId="{B6B504E7-C067-40DC-9A15-2D1161D40196}" srcOrd="0" destOrd="0" presId="urn:microsoft.com/office/officeart/2005/8/layout/hierarchy2"/>
    <dgm:cxn modelId="{95E3F207-180E-4DCB-AFCC-DABEE8727782}" type="presParOf" srcId="{B6B504E7-C067-40DC-9A15-2D1161D40196}" destId="{F150766A-F064-4462-9920-9561A6954625}" srcOrd="0" destOrd="0" presId="urn:microsoft.com/office/officeart/2005/8/layout/hierarchy2"/>
    <dgm:cxn modelId="{A868D595-2E8C-4987-9025-046906535198}" type="presParOf" srcId="{A9385A5A-3767-4BD1-BE56-B031223F02F1}" destId="{5B04DD70-266B-480B-A2D1-59115556D84B}" srcOrd="1" destOrd="0" presId="urn:microsoft.com/office/officeart/2005/8/layout/hierarchy2"/>
    <dgm:cxn modelId="{1E04EFA4-FE84-425C-81CE-8150A558937E}" type="presParOf" srcId="{5B04DD70-266B-480B-A2D1-59115556D84B}" destId="{B2AF86D0-9E85-4889-91A9-03B48F68FDE8}" srcOrd="0" destOrd="0" presId="urn:microsoft.com/office/officeart/2005/8/layout/hierarchy2"/>
    <dgm:cxn modelId="{475AB367-3EA4-4DF6-AF93-ABDEC9E3ACA0}" type="presParOf" srcId="{5B04DD70-266B-480B-A2D1-59115556D84B}" destId="{8CE97A72-B7F1-4727-B769-62AA138E2103}" srcOrd="1" destOrd="0" presId="urn:microsoft.com/office/officeart/2005/8/layout/hierarchy2"/>
    <dgm:cxn modelId="{3B8EB60E-F48B-4E2F-B0EA-7F937AE728EC}" type="presParOf" srcId="{413F352A-419B-4B09-8A4D-A338503B11FE}" destId="{8C4CBE48-484B-4000-ABDF-0A0E99236C00}" srcOrd="2" destOrd="0" presId="urn:microsoft.com/office/officeart/2005/8/layout/hierarchy2"/>
    <dgm:cxn modelId="{E0DF8CA9-B852-4C03-BE7E-C37FC3B1631B}" type="presParOf" srcId="{8C4CBE48-484B-4000-ABDF-0A0E99236C00}" destId="{F2FF3E54-6789-487F-B7B7-AC57F1DD22A8}" srcOrd="0" destOrd="0" presId="urn:microsoft.com/office/officeart/2005/8/layout/hierarchy2"/>
    <dgm:cxn modelId="{ACF9BD3A-CD24-4B55-AF6F-FBE9A6EDB916}" type="presParOf" srcId="{8C4CBE48-484B-4000-ABDF-0A0E99236C00}" destId="{996794C0-1D3D-4936-83E8-F2F11E8F1ED6}" srcOrd="1" destOrd="0" presId="urn:microsoft.com/office/officeart/2005/8/layout/hierarchy2"/>
    <dgm:cxn modelId="{723BF968-20CC-4A07-B158-6B139CA016CF}" type="presParOf" srcId="{996794C0-1D3D-4936-83E8-F2F11E8F1ED6}" destId="{6B2471CB-92B3-44CD-8F97-5897B7B43BA5}" srcOrd="0" destOrd="0" presId="urn:microsoft.com/office/officeart/2005/8/layout/hierarchy2"/>
    <dgm:cxn modelId="{485A9B40-79F3-47A1-8802-98F520EAAC5D}" type="presParOf" srcId="{6B2471CB-92B3-44CD-8F97-5897B7B43BA5}" destId="{1C31FDD8-C189-4461-9A28-6FF37993398C}" srcOrd="0" destOrd="0" presId="urn:microsoft.com/office/officeart/2005/8/layout/hierarchy2"/>
    <dgm:cxn modelId="{E2C2D9B6-8744-42B3-AF0F-9C62DB5838F6}" type="presParOf" srcId="{996794C0-1D3D-4936-83E8-F2F11E8F1ED6}" destId="{2A68BF20-BD5A-45D3-B03C-A73A8BE49F84}" srcOrd="1" destOrd="0" presId="urn:microsoft.com/office/officeart/2005/8/layout/hierarchy2"/>
    <dgm:cxn modelId="{BD767571-D438-4B09-8612-B5EAF6E3E0D1}" type="presParOf" srcId="{2A68BF20-BD5A-45D3-B03C-A73A8BE49F84}" destId="{842BEA5C-9BC3-4316-9206-995F39AF0885}" srcOrd="0" destOrd="0" presId="urn:microsoft.com/office/officeart/2005/8/layout/hierarchy2"/>
    <dgm:cxn modelId="{E7237F09-C8AB-4BAF-AF68-D48B671C0678}" type="presParOf" srcId="{2A68BF20-BD5A-45D3-B03C-A73A8BE49F84}" destId="{DB96B497-170C-441D-8063-84710B927CC3}" srcOrd="1" destOrd="0" presId="urn:microsoft.com/office/officeart/2005/8/layout/hierarchy2"/>
    <dgm:cxn modelId="{26389261-8727-45BD-9123-05ED03E7D701}" type="presParOf" srcId="{413F352A-419B-4B09-8A4D-A338503B11FE}" destId="{2137EDFF-AA12-4694-9C47-A64D84D13D6A}" srcOrd="3" destOrd="0" presId="urn:microsoft.com/office/officeart/2005/8/layout/hierarchy2"/>
    <dgm:cxn modelId="{33CF31FB-E065-4418-B3A6-E118AFE3DFC4}" type="presParOf" srcId="{2137EDFF-AA12-4694-9C47-A64D84D13D6A}" destId="{D1FCBA39-A596-4A14-9617-EF1DE7A3299D}" srcOrd="0" destOrd="0" presId="urn:microsoft.com/office/officeart/2005/8/layout/hierarchy2"/>
    <dgm:cxn modelId="{0A1A3488-1600-4020-9CDA-E848B1186F1B}" type="presParOf" srcId="{2137EDFF-AA12-4694-9C47-A64D84D13D6A}" destId="{938E238B-F13E-41E7-A6E5-49C016989787}" srcOrd="1" destOrd="0" presId="urn:microsoft.com/office/officeart/2005/8/layout/hierarchy2"/>
    <dgm:cxn modelId="{2A61A0F3-CA7A-4713-8E75-4C0E90308DD0}" type="presParOf" srcId="{938E238B-F13E-41E7-A6E5-49C016989787}" destId="{9B027107-0154-4EA2-A3DA-0C3FC2E289F2}" srcOrd="0" destOrd="0" presId="urn:microsoft.com/office/officeart/2005/8/layout/hierarchy2"/>
    <dgm:cxn modelId="{B2E2FF93-998F-4817-B693-EAD61CE98B43}" type="presParOf" srcId="{9B027107-0154-4EA2-A3DA-0C3FC2E289F2}" destId="{22CA1830-A6D6-4FCC-AE03-320836E76AFD}" srcOrd="0" destOrd="0" presId="urn:microsoft.com/office/officeart/2005/8/layout/hierarchy2"/>
    <dgm:cxn modelId="{A0697854-6039-4751-89C6-A3A083F436D8}" type="presParOf" srcId="{938E238B-F13E-41E7-A6E5-49C016989787}" destId="{4C604206-C9D6-4762-913C-B598F6AE5A07}" srcOrd="1" destOrd="0" presId="urn:microsoft.com/office/officeart/2005/8/layout/hierarchy2"/>
    <dgm:cxn modelId="{9536316C-042B-48B4-95D6-DC3B1A0E19AC}" type="presParOf" srcId="{4C604206-C9D6-4762-913C-B598F6AE5A07}" destId="{987F9A3D-7213-4604-A49D-363737782F4F}" srcOrd="0" destOrd="0" presId="urn:microsoft.com/office/officeart/2005/8/layout/hierarchy2"/>
    <dgm:cxn modelId="{3D29AB18-584E-4C8D-A43B-8C02CD244702}" type="presParOf" srcId="{4C604206-C9D6-4762-913C-B598F6AE5A07}" destId="{FA270B2D-0FE5-4F3D-9AB3-A4AF382EB8E1}" srcOrd="1" destOrd="0" presId="urn:microsoft.com/office/officeart/2005/8/layout/hierarchy2"/>
    <dgm:cxn modelId="{169D360E-FAF7-4E2E-B6A3-30002130C6D1}" type="presParOf" srcId="{413F352A-419B-4B09-8A4D-A338503B11FE}" destId="{D4000567-7787-4A3B-AA4E-DE39937684EA}" srcOrd="4" destOrd="0" presId="urn:microsoft.com/office/officeart/2005/8/layout/hierarchy2"/>
    <dgm:cxn modelId="{5B574830-B846-4BF0-8CD1-EAA1781D41EA}" type="presParOf" srcId="{D4000567-7787-4A3B-AA4E-DE39937684EA}" destId="{C83BFEF0-08A5-4BFF-B3D8-D480B38FA8A2}" srcOrd="0" destOrd="0" presId="urn:microsoft.com/office/officeart/2005/8/layout/hierarchy2"/>
    <dgm:cxn modelId="{F4F2A6EA-B5D2-4C92-92D3-670FF4AC06AD}" type="presParOf" srcId="{D4000567-7787-4A3B-AA4E-DE39937684EA}" destId="{453B6EA7-79ED-46EF-B75F-949216E7C18B}" srcOrd="1" destOrd="0" presId="urn:microsoft.com/office/officeart/2005/8/layout/hierarchy2"/>
    <dgm:cxn modelId="{50C3AF44-35EA-4594-AF1C-E3E975C36FDE}" type="presParOf" srcId="{453B6EA7-79ED-46EF-B75F-949216E7C18B}" destId="{1894583E-90C8-49DC-BCF3-691814AFB50B}" srcOrd="0" destOrd="0" presId="urn:microsoft.com/office/officeart/2005/8/layout/hierarchy2"/>
    <dgm:cxn modelId="{D42AAAFD-D835-4C35-9B51-950E6E50A75D}" type="presParOf" srcId="{1894583E-90C8-49DC-BCF3-691814AFB50B}" destId="{C4857044-5127-422C-8CDE-CBF02388B960}" srcOrd="0" destOrd="0" presId="urn:microsoft.com/office/officeart/2005/8/layout/hierarchy2"/>
    <dgm:cxn modelId="{E9BC2F08-A325-46F8-BC4D-B4E82A379CF7}" type="presParOf" srcId="{453B6EA7-79ED-46EF-B75F-949216E7C18B}" destId="{5A751DA4-51AD-41AF-84A3-C2718D95D848}" srcOrd="1" destOrd="0" presId="urn:microsoft.com/office/officeart/2005/8/layout/hierarchy2"/>
    <dgm:cxn modelId="{ECC6C964-A0BD-413B-B454-C96F1BCDE0C5}" type="presParOf" srcId="{5A751DA4-51AD-41AF-84A3-C2718D95D848}" destId="{D911A776-A4CA-46FA-BF69-485E79BD6FAC}" srcOrd="0" destOrd="0" presId="urn:microsoft.com/office/officeart/2005/8/layout/hierarchy2"/>
    <dgm:cxn modelId="{32C6CFDE-34F4-48FE-9E86-46E643F2DDEB}" type="presParOf" srcId="{5A751DA4-51AD-41AF-84A3-C2718D95D848}" destId="{FA726D7C-0657-4536-8FB4-ADD7056AEF50}" srcOrd="1" destOrd="0" presId="urn:microsoft.com/office/officeart/2005/8/layout/hierarchy2"/>
    <dgm:cxn modelId="{7FA5C3F5-DA11-4991-A906-1AD759B8CE4E}" type="presParOf" srcId="{413F352A-419B-4B09-8A4D-A338503B11FE}" destId="{78EBBA69-BDAF-4650-AD90-0C0B4D639968}" srcOrd="5" destOrd="0" presId="urn:microsoft.com/office/officeart/2005/8/layout/hierarchy2"/>
    <dgm:cxn modelId="{21DB4A66-C7E4-4FC6-834D-846D55AC2A2F}" type="presParOf" srcId="{78EBBA69-BDAF-4650-AD90-0C0B4D639968}" destId="{4F2ADA21-717A-4BCE-AD17-1DC02EEA15F7}" srcOrd="0" destOrd="0" presId="urn:microsoft.com/office/officeart/2005/8/layout/hierarchy2"/>
    <dgm:cxn modelId="{772E0927-515D-4587-A816-052C33C6AD66}" type="presParOf" srcId="{78EBBA69-BDAF-4650-AD90-0C0B4D639968}" destId="{6CC06809-2DE4-4222-BA9E-446D974B1E99}" srcOrd="1" destOrd="0" presId="urn:microsoft.com/office/officeart/2005/8/layout/hierarchy2"/>
    <dgm:cxn modelId="{57487FB5-6EAB-41EC-85CE-BABB1925CE65}" type="presParOf" srcId="{6CC06809-2DE4-4222-BA9E-446D974B1E99}" destId="{2B6E2255-DDFC-4204-A9A7-F228989C396A}" srcOrd="0" destOrd="0" presId="urn:microsoft.com/office/officeart/2005/8/layout/hierarchy2"/>
    <dgm:cxn modelId="{86306E21-AC71-4B66-9669-C09BFAAA9164}" type="presParOf" srcId="{2B6E2255-DDFC-4204-A9A7-F228989C396A}" destId="{E463F26E-260A-4EC1-8A47-B2F2A3E2B334}" srcOrd="0" destOrd="0" presId="urn:microsoft.com/office/officeart/2005/8/layout/hierarchy2"/>
    <dgm:cxn modelId="{9CF0BB42-F509-4430-93DC-00F9A5020346}" type="presParOf" srcId="{6CC06809-2DE4-4222-BA9E-446D974B1E99}" destId="{7DB789C6-9F3D-4014-A82D-0259CC98ABE5}" srcOrd="1" destOrd="0" presId="urn:microsoft.com/office/officeart/2005/8/layout/hierarchy2"/>
    <dgm:cxn modelId="{36CF2858-771C-4C69-B359-85427387D058}" type="presParOf" srcId="{7DB789C6-9F3D-4014-A82D-0259CC98ABE5}" destId="{A2615D1A-BB90-456F-989E-BCAC01660C2A}" srcOrd="0" destOrd="0" presId="urn:microsoft.com/office/officeart/2005/8/layout/hierarchy2"/>
    <dgm:cxn modelId="{D0C81F00-6102-44C9-B02F-C1BBD1128869}" type="presParOf" srcId="{7DB789C6-9F3D-4014-A82D-0259CC98ABE5}" destId="{367A9AF8-9CE2-43FA-944C-37C8EEB072E4}" srcOrd="1" destOrd="0" presId="urn:microsoft.com/office/officeart/2005/8/layout/hierarchy2"/>
    <dgm:cxn modelId="{E7CE4BE5-F17C-4BEF-97BE-9FBE79F03FC7}" type="presParOf" srcId="{413F352A-419B-4B09-8A4D-A338503B11FE}" destId="{05EB5462-228B-4710-9ECA-D818670E1946}" srcOrd="6" destOrd="0" presId="urn:microsoft.com/office/officeart/2005/8/layout/hierarchy2"/>
    <dgm:cxn modelId="{73F63855-E0BB-45A4-ACB1-98F4877C3392}" type="presParOf" srcId="{05EB5462-228B-4710-9ECA-D818670E1946}" destId="{4B8F6838-BB64-456E-8AE2-871D4BA6B3AB}" srcOrd="0" destOrd="0" presId="urn:microsoft.com/office/officeart/2005/8/layout/hierarchy2"/>
    <dgm:cxn modelId="{54D2332D-178E-4704-887C-3C908E95202F}" type="presParOf" srcId="{05EB5462-228B-4710-9ECA-D818670E1946}" destId="{4C879232-196E-40D4-B3C2-E0436F91AD21}" srcOrd="1" destOrd="0" presId="urn:microsoft.com/office/officeart/2005/8/layout/hierarchy2"/>
    <dgm:cxn modelId="{EB9D8CCD-C59D-43F9-9E27-A2D5ECD95D10}" type="presParOf" srcId="{4C879232-196E-40D4-B3C2-E0436F91AD21}" destId="{9F3FDA8A-CE68-4A1B-AD77-E882670610D9}" srcOrd="0" destOrd="0" presId="urn:microsoft.com/office/officeart/2005/8/layout/hierarchy2"/>
    <dgm:cxn modelId="{F8A02D58-551D-4D96-A779-A254145EBAB3}" type="presParOf" srcId="{9F3FDA8A-CE68-4A1B-AD77-E882670610D9}" destId="{3432EF6A-28BF-4490-8260-B37F4E5DE531}" srcOrd="0" destOrd="0" presId="urn:microsoft.com/office/officeart/2005/8/layout/hierarchy2"/>
    <dgm:cxn modelId="{CD6A82DD-4A83-4B61-9F2C-603BF4D9BA3E}" type="presParOf" srcId="{4C879232-196E-40D4-B3C2-E0436F91AD21}" destId="{C6D5D230-041D-47E7-9B25-E7440EA8325D}" srcOrd="1" destOrd="0" presId="urn:microsoft.com/office/officeart/2005/8/layout/hierarchy2"/>
    <dgm:cxn modelId="{248AC27B-EE73-4191-83DB-FF778A329CDD}" type="presParOf" srcId="{C6D5D230-041D-47E7-9B25-E7440EA8325D}" destId="{F6203067-AF10-4015-8976-49BDDC397AD5}" srcOrd="0" destOrd="0" presId="urn:microsoft.com/office/officeart/2005/8/layout/hierarchy2"/>
    <dgm:cxn modelId="{3A7F6EF0-40A9-4F37-87F9-0FB83FBD0616}" type="presParOf" srcId="{C6D5D230-041D-47E7-9B25-E7440EA8325D}" destId="{3C8457D3-1D59-42CC-AC47-CD3F69481B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22AA8-568B-4A5A-81C9-8219E97F00E4}">
      <dsp:nvSpPr>
        <dsp:cNvPr id="0" name=""/>
        <dsp:cNvSpPr/>
      </dsp:nvSpPr>
      <dsp:spPr>
        <a:xfrm>
          <a:off x="5014" y="0"/>
          <a:ext cx="10258683" cy="73312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300" kern="1200" dirty="0"/>
            <a:t>CENTRAL BALTIC PROGRAMME 2021-2027 AREA</a:t>
          </a:r>
          <a:endParaRPr lang="en-GB" sz="3300" kern="1200" dirty="0"/>
        </a:p>
      </dsp:txBody>
      <dsp:txXfrm>
        <a:off x="26487" y="21473"/>
        <a:ext cx="10215737" cy="69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DFB7-BADF-4F71-8E6F-0D52CAB841FE}">
      <dsp:nvSpPr>
        <dsp:cNvPr id="0" name=""/>
        <dsp:cNvSpPr/>
      </dsp:nvSpPr>
      <dsp:spPr>
        <a:xfrm>
          <a:off x="13754" y="4406"/>
          <a:ext cx="3526927" cy="624124"/>
        </a:xfrm>
        <a:prstGeom prst="roundRect">
          <a:avLst>
            <a:gd name="adj" fmla="val 10000"/>
          </a:avLst>
        </a:prstGeom>
        <a:solidFill>
          <a:srgbClr val="18BAA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8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1</a:t>
          </a:r>
          <a:br>
            <a:rPr lang="en-GB" sz="9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More exports by SMEs</a:t>
          </a:r>
        </a:p>
      </dsp:txBody>
      <dsp:txXfrm>
        <a:off x="32034" y="22686"/>
        <a:ext cx="3490367" cy="587564"/>
      </dsp:txXfrm>
    </dsp:sp>
    <dsp:sp modelId="{18E5371B-1BC0-47D3-892F-9B5B10646D76}">
      <dsp:nvSpPr>
        <dsp:cNvPr id="0" name=""/>
        <dsp:cNvSpPr/>
      </dsp:nvSpPr>
      <dsp:spPr>
        <a:xfrm>
          <a:off x="3540682" y="311387"/>
          <a:ext cx="236733" cy="10163"/>
        </a:xfrm>
        <a:custGeom>
          <a:avLst/>
          <a:gdLst/>
          <a:ahLst/>
          <a:cxnLst/>
          <a:rect l="0" t="0" r="0" b="0"/>
          <a:pathLst>
            <a:path>
              <a:moveTo>
                <a:pt x="0" y="5081"/>
              </a:moveTo>
              <a:lnTo>
                <a:pt x="236733" y="5081"/>
              </a:lnTo>
            </a:path>
          </a:pathLst>
        </a:custGeom>
        <a:noFill/>
        <a:ln w="12700" cap="flat" cmpd="sng" algn="ctr">
          <a:solidFill>
            <a:srgbClr val="18BA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3130" y="310550"/>
        <a:ext cx="11836" cy="11836"/>
      </dsp:txXfrm>
    </dsp:sp>
    <dsp:sp modelId="{8204441D-EF03-446E-B802-DDFC0CEFACB8}">
      <dsp:nvSpPr>
        <dsp:cNvPr id="0" name=""/>
        <dsp:cNvSpPr/>
      </dsp:nvSpPr>
      <dsp:spPr>
        <a:xfrm>
          <a:off x="3777415" y="34515"/>
          <a:ext cx="4843752" cy="56390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As a result, </a:t>
          </a:r>
          <a:r>
            <a:rPr lang="en-US" sz="1100" b="1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the number of companies which achieve sales </a:t>
          </a:r>
          <a:r>
            <a:rPr lang="en-US" sz="110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on distant markets.</a:t>
          </a:r>
          <a:endParaRPr lang="fi-FI" sz="1100" kern="1200" dirty="0">
            <a:solidFill>
              <a:srgbClr val="FF0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3793931" y="51031"/>
        <a:ext cx="4810720" cy="530876"/>
      </dsp:txXfrm>
    </dsp:sp>
    <dsp:sp modelId="{8367F2F9-16FC-4D91-B17F-186F4CDC3E39}">
      <dsp:nvSpPr>
        <dsp:cNvPr id="0" name=""/>
        <dsp:cNvSpPr/>
      </dsp:nvSpPr>
      <dsp:spPr>
        <a:xfrm>
          <a:off x="13754" y="672918"/>
          <a:ext cx="3526927" cy="624124"/>
        </a:xfrm>
        <a:prstGeom prst="roundRect">
          <a:avLst>
            <a:gd name="adj" fmla="val 10000"/>
          </a:avLst>
        </a:prstGeom>
        <a:solidFill>
          <a:srgbClr val="18BAA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0" rIns="5080" bIns="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8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2</a:t>
          </a:r>
          <a:br>
            <a:rPr lang="en-GB" sz="9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More new scaled-up growth companies</a:t>
          </a:r>
        </a:p>
      </dsp:txBody>
      <dsp:txXfrm>
        <a:off x="32034" y="691198"/>
        <a:ext cx="3490367" cy="587564"/>
      </dsp:txXfrm>
    </dsp:sp>
    <dsp:sp modelId="{B6B504E7-C067-40DC-9A15-2D1161D40196}">
      <dsp:nvSpPr>
        <dsp:cNvPr id="0" name=""/>
        <dsp:cNvSpPr/>
      </dsp:nvSpPr>
      <dsp:spPr>
        <a:xfrm>
          <a:off x="3540682" y="979899"/>
          <a:ext cx="236733" cy="10163"/>
        </a:xfrm>
        <a:custGeom>
          <a:avLst/>
          <a:gdLst/>
          <a:ahLst/>
          <a:cxnLst/>
          <a:rect l="0" t="0" r="0" b="0"/>
          <a:pathLst>
            <a:path>
              <a:moveTo>
                <a:pt x="0" y="5081"/>
              </a:moveTo>
              <a:lnTo>
                <a:pt x="236733" y="5081"/>
              </a:lnTo>
            </a:path>
          </a:pathLst>
        </a:custGeom>
        <a:noFill/>
        <a:ln w="12700" cap="flat" cmpd="sng" algn="ctr">
          <a:solidFill>
            <a:srgbClr val="18BA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3130" y="979062"/>
        <a:ext cx="11836" cy="11836"/>
      </dsp:txXfrm>
    </dsp:sp>
    <dsp:sp modelId="{B2AF86D0-9E85-4889-91A9-03B48F68FDE8}">
      <dsp:nvSpPr>
        <dsp:cNvPr id="0" name=""/>
        <dsp:cNvSpPr/>
      </dsp:nvSpPr>
      <dsp:spPr>
        <a:xfrm>
          <a:off x="3777415" y="703026"/>
          <a:ext cx="4843752" cy="56390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As </a:t>
          </a:r>
          <a:r>
            <a:rPr lang="en-US" sz="110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result, </a:t>
          </a:r>
          <a:r>
            <a:rPr lang="en-US" sz="1100" b="1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the number of companies which achieve scaled-up statuses </a:t>
          </a:r>
          <a:r>
            <a:rPr lang="en-US" sz="110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( E.g. attract investment, develop new product or expand their team).</a:t>
          </a:r>
          <a:endParaRPr lang="fi-FI" sz="1100" kern="1200" dirty="0">
            <a:solidFill>
              <a:srgbClr val="FF0000"/>
            </a:solidFill>
            <a:latin typeface="Trebuchet MS" panose="020B0603020202020204" pitchFamily="34" charset="0"/>
            <a:ea typeface="+mn-ea"/>
            <a:cs typeface="+mn-cs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noProof="0" dirty="0">
            <a:solidFill>
              <a:sysClr val="windowText" lastClr="000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3793931" y="719542"/>
        <a:ext cx="4810720" cy="530876"/>
      </dsp:txXfrm>
    </dsp:sp>
    <dsp:sp modelId="{F2FF3E54-6789-487F-B7B7-AC57F1DD22A8}">
      <dsp:nvSpPr>
        <dsp:cNvPr id="0" name=""/>
        <dsp:cNvSpPr/>
      </dsp:nvSpPr>
      <dsp:spPr>
        <a:xfrm>
          <a:off x="13754" y="1341430"/>
          <a:ext cx="3526927" cy="624124"/>
        </a:xfrm>
        <a:prstGeom prst="roundRect">
          <a:avLst>
            <a:gd name="adj" fmla="val 10000"/>
          </a:avLst>
        </a:prstGeom>
        <a:solidFill>
          <a:srgbClr val="9ACA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8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3</a:t>
          </a:r>
          <a:br>
            <a:rPr lang="en-GB" sz="9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Joint circular economy solutions</a:t>
          </a:r>
        </a:p>
      </dsp:txBody>
      <dsp:txXfrm>
        <a:off x="32034" y="1359710"/>
        <a:ext cx="3490367" cy="587564"/>
      </dsp:txXfrm>
    </dsp:sp>
    <dsp:sp modelId="{6B2471CB-92B3-44CD-8F97-5897B7B43BA5}">
      <dsp:nvSpPr>
        <dsp:cNvPr id="0" name=""/>
        <dsp:cNvSpPr/>
      </dsp:nvSpPr>
      <dsp:spPr>
        <a:xfrm rot="1013376">
          <a:off x="3535346" y="1684350"/>
          <a:ext cx="247405" cy="10163"/>
        </a:xfrm>
        <a:custGeom>
          <a:avLst/>
          <a:gdLst/>
          <a:ahLst/>
          <a:cxnLst/>
          <a:rect l="0" t="0" r="0" b="0"/>
          <a:pathLst>
            <a:path>
              <a:moveTo>
                <a:pt x="0" y="5081"/>
              </a:moveTo>
              <a:lnTo>
                <a:pt x="247405" y="5081"/>
              </a:lnTo>
            </a:path>
          </a:pathLst>
        </a:custGeom>
        <a:noFill/>
        <a:ln w="12700" cap="flat" cmpd="sng" algn="ctr">
          <a:solidFill>
            <a:srgbClr val="9ACA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2863" y="1683246"/>
        <a:ext cx="12370" cy="12370"/>
      </dsp:txXfrm>
    </dsp:sp>
    <dsp:sp modelId="{842BEA5C-9BC3-4316-9206-995F39AF0885}">
      <dsp:nvSpPr>
        <dsp:cNvPr id="0" name=""/>
        <dsp:cNvSpPr/>
      </dsp:nvSpPr>
      <dsp:spPr>
        <a:xfrm>
          <a:off x="3777415" y="1443417"/>
          <a:ext cx="5056972" cy="56390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0000"/>
              </a:solidFill>
              <a:latin typeface="Trebuchet MS" panose="020B0603020202020204" pitchFamily="34" charset="0"/>
            </a:rPr>
            <a:t>As a result, </a:t>
          </a:r>
          <a:r>
            <a:rPr lang="en-US" sz="1100" kern="1200" dirty="0">
              <a:solidFill>
                <a:srgbClr val="FF0000"/>
              </a:solidFill>
              <a:latin typeface="Trebuchet MS" panose="020B0603020202020204" pitchFamily="34" charset="0"/>
            </a:rPr>
            <a:t>product and service cycles and chains are improved: </a:t>
          </a:r>
          <a:r>
            <a:rPr lang="en-US" sz="1100" b="1" kern="1200" dirty="0">
              <a:solidFill>
                <a:srgbClr val="FF0000"/>
              </a:solidFill>
              <a:latin typeface="Trebuchet MS" panose="020B0603020202020204" pitchFamily="34" charset="0"/>
            </a:rPr>
            <a:t>less virgin materials used and/or less waste produced and/or more waste reused.</a:t>
          </a:r>
          <a:endParaRPr lang="fi-FI" sz="1100" b="1" kern="1200" dirty="0">
            <a:solidFill>
              <a:srgbClr val="FF0000"/>
            </a:solidFill>
            <a:latin typeface="Trebuchet MS" panose="020B0603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ysClr val="windowText" lastClr="000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3793931" y="1459933"/>
        <a:ext cx="5023940" cy="530876"/>
      </dsp:txXfrm>
    </dsp:sp>
    <dsp:sp modelId="{D1FCBA39-A596-4A14-9617-EF1DE7A3299D}">
      <dsp:nvSpPr>
        <dsp:cNvPr id="0" name=""/>
        <dsp:cNvSpPr/>
      </dsp:nvSpPr>
      <dsp:spPr>
        <a:xfrm>
          <a:off x="13754" y="2009942"/>
          <a:ext cx="3526927" cy="624124"/>
        </a:xfrm>
        <a:prstGeom prst="roundRect">
          <a:avLst>
            <a:gd name="adj" fmla="val 10000"/>
          </a:avLst>
        </a:prstGeom>
        <a:solidFill>
          <a:srgbClr val="9ACA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8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4</a:t>
          </a:r>
          <a:br>
            <a:rPr lang="en-GB" sz="9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Improved coastal and marine environment</a:t>
          </a:r>
        </a:p>
      </dsp:txBody>
      <dsp:txXfrm>
        <a:off x="32034" y="2028222"/>
        <a:ext cx="3490367" cy="587564"/>
      </dsp:txXfrm>
    </dsp:sp>
    <dsp:sp modelId="{9B027107-0154-4EA2-A3DA-0C3FC2E289F2}">
      <dsp:nvSpPr>
        <dsp:cNvPr id="0" name=""/>
        <dsp:cNvSpPr/>
      </dsp:nvSpPr>
      <dsp:spPr>
        <a:xfrm>
          <a:off x="3540682" y="2316923"/>
          <a:ext cx="236733" cy="10163"/>
        </a:xfrm>
        <a:custGeom>
          <a:avLst/>
          <a:gdLst/>
          <a:ahLst/>
          <a:cxnLst/>
          <a:rect l="0" t="0" r="0" b="0"/>
          <a:pathLst>
            <a:path>
              <a:moveTo>
                <a:pt x="0" y="5081"/>
              </a:moveTo>
              <a:lnTo>
                <a:pt x="236733" y="5081"/>
              </a:lnTo>
            </a:path>
          </a:pathLst>
        </a:custGeom>
        <a:noFill/>
        <a:ln w="12700" cap="flat" cmpd="sng" algn="ctr">
          <a:solidFill>
            <a:srgbClr val="9ACA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3130" y="2316086"/>
        <a:ext cx="11836" cy="11836"/>
      </dsp:txXfrm>
    </dsp:sp>
    <dsp:sp modelId="{987F9A3D-7213-4604-A49D-363737782F4F}">
      <dsp:nvSpPr>
        <dsp:cNvPr id="0" name=""/>
        <dsp:cNvSpPr/>
      </dsp:nvSpPr>
      <dsp:spPr>
        <a:xfrm>
          <a:off x="3777415" y="2040050"/>
          <a:ext cx="4902160" cy="56390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0000"/>
              </a:solidFill>
              <a:latin typeface="Trebuchet MS" panose="020B0603020202020204" pitchFamily="34" charset="0"/>
            </a:rPr>
            <a:t>As a result,</a:t>
          </a:r>
          <a:r>
            <a:rPr lang="en-US" sz="1100" kern="1200" dirty="0">
              <a:solidFill>
                <a:srgbClr val="FF0000"/>
              </a:solidFill>
              <a:latin typeface="Trebuchet MS" panose="020B0603020202020204" pitchFamily="34" charset="0"/>
            </a:rPr>
            <a:t> decreased loads of nutrients and other harmful substances to the Baltic Sea is reduced</a:t>
          </a:r>
          <a:endParaRPr lang="fi-FI" sz="1100" kern="1200" dirty="0">
            <a:solidFill>
              <a:srgbClr val="FF0000"/>
            </a:solidFill>
            <a:latin typeface="Trebuchet MS" panose="020B0603020202020204" pitchFamily="34" charset="0"/>
          </a:endParaRPr>
        </a:p>
      </dsp:txBody>
      <dsp:txXfrm>
        <a:off x="3793931" y="2056566"/>
        <a:ext cx="4869128" cy="530876"/>
      </dsp:txXfrm>
    </dsp:sp>
    <dsp:sp modelId="{C83BFEF0-08A5-4BFF-B3D8-D480B38FA8A2}">
      <dsp:nvSpPr>
        <dsp:cNvPr id="0" name=""/>
        <dsp:cNvSpPr/>
      </dsp:nvSpPr>
      <dsp:spPr>
        <a:xfrm>
          <a:off x="13754" y="2678454"/>
          <a:ext cx="3526927" cy="624124"/>
        </a:xfrm>
        <a:prstGeom prst="roundRect">
          <a:avLst>
            <a:gd name="adj" fmla="val 10000"/>
          </a:avLst>
        </a:prstGeom>
        <a:solidFill>
          <a:srgbClr val="9ACA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8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5</a:t>
          </a:r>
          <a:br>
            <a:rPr lang="en-GB" sz="9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Decreased CO2 emissions</a:t>
          </a:r>
        </a:p>
      </dsp:txBody>
      <dsp:txXfrm>
        <a:off x="32034" y="2696734"/>
        <a:ext cx="3490367" cy="587564"/>
      </dsp:txXfrm>
    </dsp:sp>
    <dsp:sp modelId="{1894583E-90C8-49DC-BCF3-691814AFB50B}">
      <dsp:nvSpPr>
        <dsp:cNvPr id="0" name=""/>
        <dsp:cNvSpPr/>
      </dsp:nvSpPr>
      <dsp:spPr>
        <a:xfrm rot="19838339">
          <a:off x="3523236" y="2918844"/>
          <a:ext cx="271624" cy="10163"/>
        </a:xfrm>
        <a:custGeom>
          <a:avLst/>
          <a:gdLst/>
          <a:ahLst/>
          <a:cxnLst/>
          <a:rect l="0" t="0" r="0" b="0"/>
          <a:pathLst>
            <a:path>
              <a:moveTo>
                <a:pt x="0" y="5081"/>
              </a:moveTo>
              <a:lnTo>
                <a:pt x="271624" y="5081"/>
              </a:lnTo>
            </a:path>
          </a:pathLst>
        </a:custGeom>
        <a:noFill/>
        <a:ln w="12700" cap="flat" cmpd="sng" algn="ctr">
          <a:solidFill>
            <a:srgbClr val="9ACA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2258" y="2917136"/>
        <a:ext cx="13581" cy="13581"/>
      </dsp:txXfrm>
    </dsp:sp>
    <dsp:sp modelId="{D911A776-A4CA-46FA-BF69-485E79BD6FAC}">
      <dsp:nvSpPr>
        <dsp:cNvPr id="0" name=""/>
        <dsp:cNvSpPr/>
      </dsp:nvSpPr>
      <dsp:spPr>
        <a:xfrm>
          <a:off x="3777415" y="2575382"/>
          <a:ext cx="5459804" cy="56390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0000"/>
              </a:solidFill>
              <a:latin typeface="Trebuchet MS" panose="020B0603020202020204" pitchFamily="34" charset="0"/>
            </a:rPr>
            <a:t>As a result, </a:t>
          </a:r>
          <a:r>
            <a:rPr lang="en-GB" sz="1100" b="1" kern="1200" dirty="0">
              <a:solidFill>
                <a:srgbClr val="FF0000"/>
              </a:solidFill>
              <a:latin typeface="Trebuchet MS" panose="020B0603020202020204" pitchFamily="34" charset="0"/>
            </a:rPr>
            <a:t>CO2 emissions are reduced </a:t>
          </a:r>
          <a:r>
            <a:rPr lang="en-GB" sz="1100" kern="1200" dirty="0">
              <a:solidFill>
                <a:srgbClr val="FF0000"/>
              </a:solidFill>
              <a:latin typeface="Trebuchet MS" panose="020B0603020202020204" pitchFamily="34" charset="0"/>
            </a:rPr>
            <a:t>from intermodal transport nodes and areas.</a:t>
          </a:r>
          <a:endParaRPr lang="en-GB" sz="1100" kern="1200" dirty="0">
            <a:solidFill>
              <a:srgbClr val="FF0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3793931" y="2591898"/>
        <a:ext cx="5426772" cy="530876"/>
      </dsp:txXfrm>
    </dsp:sp>
    <dsp:sp modelId="{4F2ADA21-717A-4BCE-AD17-1DC02EEA15F7}">
      <dsp:nvSpPr>
        <dsp:cNvPr id="0" name=""/>
        <dsp:cNvSpPr/>
      </dsp:nvSpPr>
      <dsp:spPr>
        <a:xfrm>
          <a:off x="13754" y="3476274"/>
          <a:ext cx="3526927" cy="860514"/>
        </a:xfrm>
        <a:prstGeom prst="roundRect">
          <a:avLst>
            <a:gd name="adj" fmla="val 10000"/>
          </a:avLst>
        </a:prstGeom>
        <a:solidFill>
          <a:srgbClr val="DA5C5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8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6</a:t>
          </a:r>
          <a:br>
            <a:rPr lang="en-GB" sz="9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Improved employment </a:t>
          </a:r>
          <a:br>
            <a:rPr lang="en-GB" sz="1100" b="0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opportunities on labour market</a:t>
          </a:r>
        </a:p>
      </dsp:txBody>
      <dsp:txXfrm>
        <a:off x="38958" y="3501478"/>
        <a:ext cx="3476519" cy="810106"/>
      </dsp:txXfrm>
    </dsp:sp>
    <dsp:sp modelId="{2B6E2255-DDFC-4204-A9A7-F228989C396A}">
      <dsp:nvSpPr>
        <dsp:cNvPr id="0" name=""/>
        <dsp:cNvSpPr/>
      </dsp:nvSpPr>
      <dsp:spPr>
        <a:xfrm rot="19951309">
          <a:off x="3524756" y="3836313"/>
          <a:ext cx="282339" cy="10163"/>
        </a:xfrm>
        <a:custGeom>
          <a:avLst/>
          <a:gdLst/>
          <a:ahLst/>
          <a:cxnLst/>
          <a:rect l="0" t="0" r="0" b="0"/>
          <a:pathLst>
            <a:path>
              <a:moveTo>
                <a:pt x="0" y="5081"/>
              </a:moveTo>
              <a:lnTo>
                <a:pt x="282339" y="50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8867" y="3834336"/>
        <a:ext cx="14116" cy="14116"/>
      </dsp:txXfrm>
    </dsp:sp>
    <dsp:sp modelId="{A2615D1A-BB90-456F-989E-BCAC01660C2A}">
      <dsp:nvSpPr>
        <dsp:cNvPr id="0" name=""/>
        <dsp:cNvSpPr/>
      </dsp:nvSpPr>
      <dsp:spPr>
        <a:xfrm>
          <a:off x="3791169" y="3186584"/>
          <a:ext cx="5674562" cy="117934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>
              <a:solidFill>
                <a:srgbClr val="FF0000"/>
              </a:solidFill>
              <a:latin typeface="Trebuchet MS" panose="020B0603020202020204" pitchFamily="34" charset="0"/>
            </a:rPr>
            <a:t>As a results: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>
              <a:solidFill>
                <a:srgbClr val="FF0000"/>
              </a:solidFill>
              <a:latin typeface="Trebuchet MS" panose="020B0603020202020204" pitchFamily="34" charset="0"/>
            </a:rPr>
            <a:t>- number of</a:t>
          </a:r>
          <a:r>
            <a:rPr lang="en-GB" sz="1000" b="1" i="0" kern="1200" dirty="0">
              <a:solidFill>
                <a:srgbClr val="FF0000"/>
              </a:solidFill>
              <a:latin typeface="Trebuchet MS" panose="020B0603020202020204" pitchFamily="34" charset="0"/>
            </a:rPr>
            <a:t> people (less competitive) </a:t>
          </a:r>
          <a:r>
            <a:rPr lang="en-US" sz="1000" b="1" i="0" kern="1200" dirty="0">
              <a:solidFill>
                <a:srgbClr val="FF0000"/>
              </a:solidFill>
              <a:latin typeface="Trebuchet MS" panose="020B0603020202020204" pitchFamily="34" charset="0"/>
            </a:rPr>
            <a:t>with increased competitiveness </a:t>
          </a:r>
          <a:r>
            <a:rPr lang="en-US" sz="1000" b="0" i="0" kern="1200" dirty="0">
              <a:solidFill>
                <a:srgbClr val="FF0000"/>
              </a:solidFill>
              <a:latin typeface="Trebuchet MS" panose="020B0603020202020204" pitchFamily="34" charset="0"/>
            </a:rPr>
            <a:t>on labor market;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rgbClr val="FF0000"/>
              </a:solidFill>
              <a:latin typeface="Trebuchet MS" panose="020B0603020202020204" pitchFamily="34" charset="0"/>
            </a:rPr>
            <a:t>- </a:t>
          </a:r>
          <a:r>
            <a:rPr lang="en-US" sz="1000" b="1" i="0" kern="1200" dirty="0">
              <a:solidFill>
                <a:srgbClr val="FF0000"/>
              </a:solidFill>
              <a:latin typeface="Trebuchet MS" panose="020B0603020202020204" pitchFamily="34" charset="0"/>
            </a:rPr>
            <a:t>number of </a:t>
          </a:r>
          <a:r>
            <a:rPr lang="en-US" sz="1000" b="1" i="0" kern="1200" dirty="0" err="1">
              <a:solidFill>
                <a:srgbClr val="FF0000"/>
              </a:solidFill>
              <a:latin typeface="Trebuchet MS" panose="020B0603020202020204" pitchFamily="34" charset="0"/>
            </a:rPr>
            <a:t>organisations</a:t>
          </a:r>
          <a:r>
            <a:rPr lang="en-US" sz="1000" b="1" i="0" kern="1200" dirty="0">
              <a:solidFill>
                <a:srgbClr val="FF0000"/>
              </a:solidFill>
              <a:latin typeface="Trebuchet MS" panose="020B0603020202020204" pitchFamily="34" charset="0"/>
            </a:rPr>
            <a:t> with applied additional anti-discriminatory policies;</a:t>
          </a:r>
          <a:endParaRPr lang="fi-FI" sz="1000" b="1" i="0" kern="1200" dirty="0">
            <a:solidFill>
              <a:srgbClr val="FF0000"/>
            </a:solidFill>
            <a:latin typeface="Trebuchet MS" panose="020B060302020202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i="0" kern="1200" dirty="0">
              <a:solidFill>
                <a:srgbClr val="FF0000"/>
              </a:solidFill>
              <a:latin typeface="Trebuchet MS" panose="020B0603020202020204" pitchFamily="34" charset="0"/>
            </a:rPr>
            <a:t>- n</a:t>
          </a:r>
          <a:r>
            <a:rPr lang="en-US" sz="1100" b="1" i="0" kern="1200" dirty="0">
              <a:solidFill>
                <a:srgbClr val="FF0000"/>
              </a:solidFill>
              <a:latin typeface="Trebuchet MS" panose="020B0603020202020204" pitchFamily="34" charset="0"/>
            </a:rPr>
            <a:t>umber of people with increased entrepreneurship </a:t>
          </a:r>
          <a:endParaRPr lang="fi-FI" sz="1100" b="1" i="0" kern="1200" dirty="0">
            <a:solidFill>
              <a:srgbClr val="FF0000"/>
            </a:solidFill>
            <a:latin typeface="Trebuchet MS" panose="020B0603020202020204" pitchFamily="34" charset="0"/>
          </a:endParaRPr>
        </a:p>
      </dsp:txBody>
      <dsp:txXfrm>
        <a:off x="3825711" y="3221126"/>
        <a:ext cx="5605478" cy="1110263"/>
      </dsp:txXfrm>
    </dsp:sp>
    <dsp:sp modelId="{4B8F6838-BB64-456E-8AE2-871D4BA6B3AB}">
      <dsp:nvSpPr>
        <dsp:cNvPr id="0" name=""/>
        <dsp:cNvSpPr/>
      </dsp:nvSpPr>
      <dsp:spPr>
        <a:xfrm>
          <a:off x="13754" y="4381177"/>
          <a:ext cx="3526927" cy="855282"/>
        </a:xfrm>
        <a:prstGeom prst="roundRect">
          <a:avLst>
            <a:gd name="adj" fmla="val 10000"/>
          </a:avLst>
        </a:prstGeom>
        <a:solidFill>
          <a:srgbClr val="00ADD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8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PROGRAMME OBJECTIVE 7</a:t>
          </a:r>
          <a:br>
            <a:rPr lang="en-GB" sz="900" b="1" kern="120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kern="1200" noProof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Improved public services </a:t>
          </a:r>
          <a:br>
            <a:rPr lang="en-GB" sz="1100" b="0" kern="1200" noProof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</a:br>
          <a:r>
            <a:rPr lang="en-GB" sz="1100" b="0" kern="1200" noProof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rPr>
            <a:t>and solutions for the citizens</a:t>
          </a:r>
        </a:p>
      </dsp:txBody>
      <dsp:txXfrm>
        <a:off x="38804" y="4406227"/>
        <a:ext cx="3476827" cy="805182"/>
      </dsp:txXfrm>
    </dsp:sp>
    <dsp:sp modelId="{9F3FDA8A-CE68-4A1B-AD77-E882670610D9}">
      <dsp:nvSpPr>
        <dsp:cNvPr id="0" name=""/>
        <dsp:cNvSpPr/>
      </dsp:nvSpPr>
      <dsp:spPr>
        <a:xfrm>
          <a:off x="3540682" y="4803736"/>
          <a:ext cx="236733" cy="10163"/>
        </a:xfrm>
        <a:custGeom>
          <a:avLst/>
          <a:gdLst/>
          <a:ahLst/>
          <a:cxnLst/>
          <a:rect l="0" t="0" r="0" b="0"/>
          <a:pathLst>
            <a:path>
              <a:moveTo>
                <a:pt x="0" y="5081"/>
              </a:moveTo>
              <a:lnTo>
                <a:pt x="236733" y="5081"/>
              </a:lnTo>
            </a:path>
          </a:pathLst>
        </a:custGeom>
        <a:noFill/>
        <a:ln w="12700" cap="flat" cmpd="sng" algn="ctr">
          <a:solidFill>
            <a:srgbClr val="0E6EB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53130" y="4802900"/>
        <a:ext cx="11836" cy="11836"/>
      </dsp:txXfrm>
    </dsp:sp>
    <dsp:sp modelId="{F6203067-AF10-4015-8976-49BDDC397AD5}">
      <dsp:nvSpPr>
        <dsp:cNvPr id="0" name=""/>
        <dsp:cNvSpPr/>
      </dsp:nvSpPr>
      <dsp:spPr>
        <a:xfrm>
          <a:off x="3777415" y="4562415"/>
          <a:ext cx="5668348" cy="49280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As a result: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- </a:t>
          </a:r>
          <a:r>
            <a:rPr lang="en-GB" sz="1000" b="1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number of </a:t>
          </a:r>
          <a:r>
            <a:rPr lang="en-US" sz="1000" b="1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joint cross-border public services or digitalized public services</a:t>
          </a:r>
          <a:r>
            <a:rPr lang="en-GB" sz="100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,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- </a:t>
          </a:r>
          <a:r>
            <a:rPr lang="en-GB" sz="1000" b="1" kern="1200" dirty="0">
              <a:solidFill>
                <a:srgbClr val="FF0000"/>
              </a:solidFill>
              <a:latin typeface="Trebuchet MS" panose="020B0603020202020204" pitchFamily="34" charset="0"/>
              <a:ea typeface="+mn-ea"/>
              <a:cs typeface="+mn-cs"/>
            </a:rPr>
            <a:t>number of improved public services /small projects/</a:t>
          </a:r>
          <a:endParaRPr lang="en-GB" sz="1000" kern="1200" dirty="0">
            <a:solidFill>
              <a:srgbClr val="FF0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3791849" y="4576849"/>
        <a:ext cx="5639480" cy="46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5563-413B-4A70-B639-2FA2090023BF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4AC9-E5A1-4F76-9E23-6F0D60457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3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Ülari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06EA8-EB6B-44B0-9500-F0457DFD0316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2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9001-D12B-2816-D1DF-093AB6488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8BFB7-EC72-6EAB-56B1-6872314C8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11683-EF37-E38C-A84F-E51FD54E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A62A6-36A6-49E4-101D-84877B9C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3943-8017-2730-A0A2-34226D75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0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1EB5-7D6D-A7A9-04A7-E6D86F19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8E0FD-453E-DD05-C84E-9459F277E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4F0CD-CC1E-FF28-5117-A9639882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E763-3AED-E690-437B-0574F06F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0AB1-9271-862E-9DEB-E00E3A7E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54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35821-EB50-3F81-6452-12A4D6069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43B67-3428-3607-7C44-52B118C50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344AD-85C1-8A2D-496D-FA34C38E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6437B-8BE6-353F-0132-12C81D35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6A12-C03B-E723-136E-F479EC86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82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30985"/>
            <a:ext cx="12192000" cy="5451741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0"/>
              </a:srgbClr>
            </a:outerShdw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713" y="1605037"/>
            <a:ext cx="9144000" cy="976572"/>
          </a:xfrm>
          <a:solidFill>
            <a:srgbClr val="FFFFFF">
              <a:alpha val="52000"/>
            </a:srgbClr>
          </a:solidFill>
        </p:spPr>
        <p:txBody>
          <a:bodyPr lIns="90000"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65" y="2656261"/>
            <a:ext cx="7502248" cy="688928"/>
          </a:xfrm>
          <a:solidFill>
            <a:srgbClr val="FFFFFF">
              <a:alpha val="34000"/>
            </a:srgbClr>
          </a:solidFill>
        </p:spPr>
        <p:txBody>
          <a:bodyPr lIns="90000">
            <a:noAutofit/>
          </a:bodyPr>
          <a:lstStyle>
            <a:lvl1pPr marL="0" indent="0" algn="ctr">
              <a:buNone/>
              <a:defRPr sz="3733">
                <a:latin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482835" y="4210050"/>
            <a:ext cx="5703860" cy="1850300"/>
          </a:xfrm>
          <a:solidFill>
            <a:schemeClr val="bg1">
              <a:lumMod val="95000"/>
              <a:alpha val="73000"/>
            </a:schemeClr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7F0D9-91D0-46AC-B1CA-6763396C0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39" y="3785"/>
            <a:ext cx="477407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0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FAEE5"/>
              </a:buClr>
              <a:defRPr/>
            </a:lvl1pPr>
            <a:lvl2pPr>
              <a:buClr>
                <a:srgbClr val="9FAEE5"/>
              </a:buClr>
              <a:defRPr/>
            </a:lvl2pPr>
            <a:lvl3pPr>
              <a:buClr>
                <a:srgbClr val="9FAEE5"/>
              </a:buClr>
              <a:defRPr/>
            </a:lvl3pPr>
            <a:lvl4pPr>
              <a:buClr>
                <a:srgbClr val="9FAEE5"/>
              </a:buClr>
              <a:defRPr/>
            </a:lvl4pPr>
            <a:lvl5pPr>
              <a:buClr>
                <a:srgbClr val="9FAEE5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BB9B0-F2BC-4D8C-ADA7-678025FA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" y="44913"/>
            <a:ext cx="3121836" cy="9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90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E5DEE1-3AFA-449C-B224-DA930AF9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8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24505"/>
            <a:ext cx="5181600" cy="39524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24505"/>
            <a:ext cx="5181600" cy="39524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37937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3905"/>
            <a:ext cx="10515600" cy="9906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875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216916"/>
            <a:ext cx="5157787" cy="297274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0701" y="230875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216916"/>
            <a:ext cx="5183188" cy="297274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405713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434104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579025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04910"/>
            <a:ext cx="3932237" cy="10980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04911"/>
            <a:ext cx="6172200" cy="4656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74233"/>
            <a:ext cx="3932237" cy="349475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1FB17F-9149-4E04-8DCF-06D89DC42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8" y="119591"/>
            <a:ext cx="3121836" cy="9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B78B-5A5F-94BD-328F-B551E443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0731B-1249-E560-A60C-EBB065BC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8BFC3-BEC2-D00E-D7A9-D3DA64FA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AFD36-4A9A-CBF2-3B8A-FD114488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96313-9FF9-8DB8-8B1C-52CCD148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51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879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68790"/>
            <a:ext cx="6172200" cy="46922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8766"/>
            <a:ext cx="3932237" cy="363022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468D0-5247-4DB9-AC60-D24360DA5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8" y="136525"/>
            <a:ext cx="3121836" cy="9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24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656345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032934"/>
            <a:ext cx="2628900" cy="514403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032934"/>
            <a:ext cx="7734300" cy="514403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09126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30985"/>
            <a:ext cx="12192000" cy="5451741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0"/>
              </a:srgbClr>
            </a:outerShdw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713" y="1605037"/>
            <a:ext cx="9144000" cy="976572"/>
          </a:xfrm>
          <a:solidFill>
            <a:srgbClr val="FFFFFF">
              <a:alpha val="52000"/>
            </a:srgbClr>
          </a:solidFill>
        </p:spPr>
        <p:txBody>
          <a:bodyPr lIns="90000"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65" y="2656261"/>
            <a:ext cx="7502248" cy="688928"/>
          </a:xfrm>
          <a:solidFill>
            <a:srgbClr val="FFFFFF">
              <a:alpha val="34000"/>
            </a:srgbClr>
          </a:solidFill>
        </p:spPr>
        <p:txBody>
          <a:bodyPr lIns="90000">
            <a:noAutofit/>
          </a:bodyPr>
          <a:lstStyle>
            <a:lvl1pPr marL="0" indent="0" algn="ctr">
              <a:buNone/>
              <a:defRPr sz="3733">
                <a:latin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Kuva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64" y="247414"/>
            <a:ext cx="3768941" cy="1083244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482835" y="4210050"/>
            <a:ext cx="5703860" cy="1850300"/>
          </a:xfrm>
          <a:solidFill>
            <a:schemeClr val="bg1">
              <a:lumMod val="95000"/>
              <a:alpha val="73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900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FAEE5"/>
              </a:buClr>
              <a:defRPr/>
            </a:lvl1pPr>
            <a:lvl2pPr>
              <a:buClr>
                <a:srgbClr val="9FAEE5"/>
              </a:buClr>
              <a:defRPr/>
            </a:lvl2pPr>
            <a:lvl3pPr>
              <a:buClr>
                <a:srgbClr val="9FAEE5"/>
              </a:buClr>
              <a:defRPr/>
            </a:lvl3pPr>
            <a:lvl4pPr>
              <a:buClr>
                <a:srgbClr val="9FAEE5"/>
              </a:buClr>
              <a:defRPr/>
            </a:lvl4pPr>
            <a:lvl5pPr>
              <a:buClr>
                <a:srgbClr val="9FAEE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86009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470989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24505"/>
            <a:ext cx="5181600" cy="39524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24505"/>
            <a:ext cx="5181600" cy="39524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28110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3905"/>
            <a:ext cx="10515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875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216916"/>
            <a:ext cx="5157787" cy="2972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0701" y="230875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216916"/>
            <a:ext cx="5183188" cy="2972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65996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989282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64340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1A67-58B1-D6D9-7FF1-09DDBD1F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D1525-0304-E8D6-B7E8-9358E02C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9F77-8B81-D0EC-4182-0A3402A7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6A75F-1E06-E0FD-D743-B13D80D6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3D829-7CDE-A917-8DFC-ACBEC1E4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938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04910"/>
            <a:ext cx="3932237" cy="10980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04911"/>
            <a:ext cx="6172200" cy="4656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74233"/>
            <a:ext cx="3932237" cy="349475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17006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879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68790"/>
            <a:ext cx="6172200" cy="46922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8766"/>
            <a:ext cx="3932237" cy="363022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4258089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647013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032934"/>
            <a:ext cx="2628900" cy="514403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032934"/>
            <a:ext cx="7734300" cy="51440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7"/>
          <p:cNvSpPr/>
          <p:nvPr userDrawn="1"/>
        </p:nvSpPr>
        <p:spPr>
          <a:xfrm>
            <a:off x="0" y="6721477"/>
            <a:ext cx="12192000" cy="1582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228990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30985"/>
            <a:ext cx="12192000" cy="5451741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0"/>
              </a:srgbClr>
            </a:outerShdw>
            <a:softEdge rad="25400"/>
          </a:effectLst>
        </p:spPr>
      </p:pic>
      <p:sp>
        <p:nvSpPr>
          <p:cNvPr id="3" name="Suorakulmio 2"/>
          <p:cNvSpPr/>
          <p:nvPr userDrawn="1"/>
        </p:nvSpPr>
        <p:spPr>
          <a:xfrm>
            <a:off x="1" y="5464277"/>
            <a:ext cx="12192001" cy="1393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5303" y="3054063"/>
            <a:ext cx="5378244" cy="1398808"/>
          </a:xfrm>
          <a:solidFill>
            <a:srgbClr val="FFFFFF">
              <a:alpha val="72941"/>
            </a:srgbClr>
          </a:solidFill>
        </p:spPr>
        <p:txBody>
          <a:bodyPr wrap="square" lIns="324000" tIns="144000" rIns="324000" bIns="144000" anchor="ctr" anchorCtr="0">
            <a:sp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465" y="5637021"/>
            <a:ext cx="3660759" cy="1048235"/>
          </a:xfrm>
          <a:prstGeom prst="rect">
            <a:avLst/>
          </a:prstGeom>
        </p:spPr>
      </p:pic>
      <p:sp>
        <p:nvSpPr>
          <p:cNvPr id="7" name="Suorakulmio 2"/>
          <p:cNvSpPr/>
          <p:nvPr userDrawn="1"/>
        </p:nvSpPr>
        <p:spPr>
          <a:xfrm>
            <a:off x="1" y="846688"/>
            <a:ext cx="12192001" cy="1393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8" name="Suorakulmio 2"/>
          <p:cNvSpPr/>
          <p:nvPr userDrawn="1"/>
        </p:nvSpPr>
        <p:spPr>
          <a:xfrm>
            <a:off x="1" y="0"/>
            <a:ext cx="12192001" cy="1393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45" y="318312"/>
            <a:ext cx="4053580" cy="12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8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0" y="0"/>
            <a:ext cx="121951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17" y="2423747"/>
            <a:ext cx="7430222" cy="844810"/>
          </a:xfrm>
          <a:solidFill>
            <a:srgbClr val="FFFFFF">
              <a:alpha val="72941"/>
            </a:srgbClr>
          </a:solidFill>
        </p:spPr>
        <p:txBody>
          <a:bodyPr wrap="none" lIns="324000" tIns="144000" rIns="324000" bIns="144000" anchor="t" anchorCtr="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6704" y="4216829"/>
            <a:ext cx="6450787" cy="624237"/>
          </a:xfrm>
          <a:solidFill>
            <a:srgbClr val="FFFFFF">
              <a:alpha val="73000"/>
            </a:srgbClr>
          </a:solidFill>
        </p:spPr>
        <p:txBody>
          <a:bodyPr wrap="none" lIns="324000" tIns="144000" rIns="324000" bIns="144000">
            <a:spAutoFit/>
          </a:bodyPr>
          <a:lstStyle>
            <a:lvl1pPr marL="0" indent="0" algn="r">
              <a:lnSpc>
                <a:spcPts val="2600"/>
              </a:lnSpc>
              <a:buNone/>
              <a:defRPr sz="2400" i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6" y="396610"/>
            <a:ext cx="4577989" cy="76674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8" y="402216"/>
            <a:ext cx="3768941" cy="8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76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226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0" y="0"/>
            <a:ext cx="121951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orakulmio 2"/>
          <p:cNvSpPr/>
          <p:nvPr userDrawn="1"/>
        </p:nvSpPr>
        <p:spPr>
          <a:xfrm>
            <a:off x="-1" y="5464277"/>
            <a:ext cx="12192001" cy="1393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5303" y="3331062"/>
            <a:ext cx="5378244" cy="844810"/>
          </a:xfrm>
          <a:solidFill>
            <a:srgbClr val="FFFFFF">
              <a:alpha val="72941"/>
            </a:srgbClr>
          </a:solidFill>
        </p:spPr>
        <p:txBody>
          <a:bodyPr wrap="square" lIns="324000" tIns="144000" rIns="324000" bIns="144000" anchor="ctr" anchorCtr="0">
            <a:spAutoFit/>
          </a:bodyPr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6" y="396610"/>
            <a:ext cx="4577989" cy="76674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31" y="5866493"/>
            <a:ext cx="3768941" cy="8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AB84-87B8-8A2D-A9BB-36CF2AFD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196B-9633-F48B-7E28-6CFC8B26C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20D97-A6C9-AAA9-738B-E1662EAE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6F848-BF33-25DA-49BA-821DFC69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931EB-A59E-7CA0-7200-E1BCE6F1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D8B30-973F-2C9F-3AB3-B9AB8414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07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E7F4-F1D6-2FAD-A0D9-593B021B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DDF46-5A55-2193-BA95-AC9D74690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39615-F600-3E95-B548-823E7B78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AA98E-1366-02E5-F15E-A65D1A308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3581C-F7C7-EE75-7491-3F4B39BC8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76FB9-275E-CE11-CDAA-5E6C1FC4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784F8-B002-A730-A2DF-C2FE2566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198CB-2659-7056-C3E7-B4FF4594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35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D8E6-AA1F-8708-1304-456C5812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CC9C8-1C33-2DFE-90F2-8828181C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CBC1D-1EA4-551D-9BA4-6EA787A5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A6415-76DF-4E8A-9803-FEEA3F1F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33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C893D0-D938-0A4D-963D-1ABF75C0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274FE-2A0B-1D46-B66A-12F6B777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84E4E-3760-DE0C-05B2-E54447DD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71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F40C-A264-EEA8-0D97-5CF436A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ECD8-0862-54D1-2505-C9B718FC6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327E1-7E4E-A701-7B13-B8165F5B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57F79-152D-A162-4E6F-1D0657CC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F3987-8EB7-540C-9238-8858117A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68E5D-BFA1-9306-0238-CCD43419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03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38C5-FA90-C84B-1D86-F4C1401F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5BC3B-690E-FDB7-C34B-9ABDA490A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CDBF5-3D5B-7D23-656D-F435C0D92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F92E2-8A90-C252-2B9A-F6167A71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1B69B-F8BE-C097-D3BC-C041FEDC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DE311-B759-6F03-B2A9-055F94A2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0FEF1-EA39-7BEF-04A1-C5E09B19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1BDF6-5586-26C6-4E8B-45B0B4443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CB816-5AB1-ACEE-37C6-DC952E48D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E4DAD-8179-4C43-AE0A-63DD29772C69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71D97-FF6B-B283-2327-CCBFDFAC7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E9B6-D02C-B47B-C73F-F4358BF9C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15B3-4787-4396-B9B6-A45E29904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12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8806"/>
            <a:ext cx="10268712" cy="733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61149"/>
            <a:ext cx="10268712" cy="40158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49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6"/>
            <a:ext cx="12192000" cy="1368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05037"/>
            <a:ext cx="381926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99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8806"/>
            <a:ext cx="10268712" cy="733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61149"/>
            <a:ext cx="10268712" cy="40158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49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6"/>
            <a:ext cx="12192000" cy="1368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96" y="435044"/>
            <a:ext cx="2927853" cy="6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8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99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12" y="0"/>
            <a:ext cx="1085088" cy="68488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6274"/>
            <a:ext cx="10515600" cy="122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69958"/>
            <a:ext cx="10515600" cy="3907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CDD9-365E-4C9C-8DF6-67CC306F79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721476"/>
            <a:ext cx="12192000" cy="136800"/>
          </a:xfrm>
          <a:prstGeom prst="rect">
            <a:avLst/>
          </a:prstGeom>
          <a:solidFill>
            <a:srgbClr val="95C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7" y="195935"/>
            <a:ext cx="2922500" cy="4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3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i="0" kern="1200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69ACD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69ACD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69ACD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69ACD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DD9E-7AC6-5E64-C959-B0B162F77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1" y="352425"/>
            <a:ext cx="11039474" cy="3249613"/>
          </a:xfrm>
        </p:spPr>
        <p:txBody>
          <a:bodyPr>
            <a:normAutofit/>
          </a:bodyPr>
          <a:lstStyle/>
          <a:p>
            <a:r>
              <a:rPr lang="fi-FI" sz="4800" b="1" dirty="0" err="1"/>
              <a:t>Piiriülese</a:t>
            </a:r>
            <a:r>
              <a:rPr lang="fi-FI" sz="4800" b="1" dirty="0"/>
              <a:t> </a:t>
            </a:r>
            <a:r>
              <a:rPr lang="fi-FI" sz="4800" b="1" dirty="0" err="1"/>
              <a:t>koostöö</a:t>
            </a:r>
            <a:r>
              <a:rPr lang="fi-FI" sz="4800" b="1" dirty="0"/>
              <a:t> </a:t>
            </a:r>
            <a:r>
              <a:rPr lang="fi-FI" sz="4800" b="1" dirty="0" err="1"/>
              <a:t>võimalused</a:t>
            </a:r>
            <a:r>
              <a:rPr lang="fi-FI" sz="4800" b="1" dirty="0"/>
              <a:t> </a:t>
            </a:r>
            <a:r>
              <a:rPr lang="fi-FI" sz="4800" b="1" dirty="0" err="1"/>
              <a:t>Võru</a:t>
            </a:r>
            <a:r>
              <a:rPr lang="fi-FI" sz="4800" b="1" dirty="0"/>
              <a:t> maakonna </a:t>
            </a:r>
            <a:r>
              <a:rPr lang="fi-FI" sz="4800" b="1" dirty="0" err="1"/>
              <a:t>jaoks</a:t>
            </a:r>
            <a:r>
              <a:rPr lang="fi-FI" sz="4800" b="1" dirty="0"/>
              <a:t> – </a:t>
            </a:r>
            <a:r>
              <a:rPr lang="fi-FI" sz="4800" b="1" dirty="0" err="1"/>
              <a:t>mida</a:t>
            </a:r>
            <a:r>
              <a:rPr lang="fi-FI" sz="4800" b="1" dirty="0"/>
              <a:t> </a:t>
            </a:r>
            <a:r>
              <a:rPr lang="fi-FI" sz="4800" b="1" dirty="0" err="1"/>
              <a:t>teha</a:t>
            </a:r>
            <a:r>
              <a:rPr lang="fi-FI" sz="4800" b="1" dirty="0"/>
              <a:t> </a:t>
            </a:r>
            <a:r>
              <a:rPr lang="fi-FI" sz="4800" b="1" dirty="0" err="1"/>
              <a:t>muutunud</a:t>
            </a:r>
            <a:r>
              <a:rPr lang="fi-FI" sz="4800" b="1" dirty="0"/>
              <a:t> </a:t>
            </a:r>
            <a:r>
              <a:rPr lang="fi-FI" sz="4800" b="1" dirty="0" err="1"/>
              <a:t>oludes</a:t>
            </a:r>
            <a:r>
              <a:rPr lang="fi-FI" sz="4800" b="1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12573-D8EF-7CDE-8C46-ABECA08DD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478338"/>
            <a:ext cx="9144000" cy="1655762"/>
          </a:xfrm>
        </p:spPr>
        <p:txBody>
          <a:bodyPr/>
          <a:lstStyle/>
          <a:p>
            <a:pPr algn="l"/>
            <a:r>
              <a:rPr lang="en-GB" dirty="0" err="1"/>
              <a:t>Ülari</a:t>
            </a:r>
            <a:r>
              <a:rPr lang="en-GB" dirty="0"/>
              <a:t> Alamets</a:t>
            </a:r>
          </a:p>
          <a:p>
            <a:pPr algn="l"/>
            <a:r>
              <a:rPr lang="en-GB" dirty="0" err="1"/>
              <a:t>Kesk-Läänemere</a:t>
            </a:r>
            <a:r>
              <a:rPr lang="en-GB" dirty="0"/>
              <a:t> </a:t>
            </a:r>
            <a:r>
              <a:rPr lang="en-GB" dirty="0" err="1"/>
              <a:t>programm</a:t>
            </a:r>
            <a:endParaRPr lang="en-GB" dirty="0"/>
          </a:p>
          <a:p>
            <a:pPr algn="l"/>
            <a:r>
              <a:rPr lang="en-GB" dirty="0"/>
              <a:t>12.9.2024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888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52E-B88E-AB5E-D8E0-EA9A7D00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Wõromaa</a:t>
            </a:r>
            <a:r>
              <a:rPr lang="en-GB" dirty="0"/>
              <a:t> </a:t>
            </a:r>
            <a:r>
              <a:rPr lang="en-GB" dirty="0" err="1"/>
              <a:t>rahvusvahelise</a:t>
            </a:r>
            <a:r>
              <a:rPr lang="en-GB" dirty="0"/>
              <a:t> </a:t>
            </a:r>
            <a:r>
              <a:rPr lang="en-GB" dirty="0" err="1"/>
              <a:t>koostöö</a:t>
            </a:r>
            <a:r>
              <a:rPr lang="en-GB" dirty="0"/>
              <a:t> </a:t>
            </a:r>
            <a:r>
              <a:rPr lang="en-GB" dirty="0" err="1"/>
              <a:t>teemad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1439-5B5E-0672-8B78-A26389E0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825625"/>
            <a:ext cx="11782425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Demograafia</a:t>
            </a:r>
            <a:r>
              <a:rPr lang="en-GB" dirty="0"/>
              <a:t>! </a:t>
            </a:r>
            <a:r>
              <a:rPr lang="en-GB" dirty="0" err="1"/>
              <a:t>Kasv</a:t>
            </a:r>
            <a:r>
              <a:rPr lang="en-GB" dirty="0"/>
              <a:t>, </a:t>
            </a:r>
            <a:r>
              <a:rPr lang="en-GB" dirty="0" err="1"/>
              <a:t>stabiilsus</a:t>
            </a:r>
            <a:r>
              <a:rPr lang="en-GB" dirty="0"/>
              <a:t>, </a:t>
            </a:r>
            <a:r>
              <a:rPr lang="en-GB" dirty="0" err="1"/>
              <a:t>kahanemine</a:t>
            </a:r>
            <a:r>
              <a:rPr lang="en-GB" dirty="0"/>
              <a:t>? </a:t>
            </a:r>
            <a:r>
              <a:rPr lang="en-GB" dirty="0" err="1"/>
              <a:t>Kohanemine</a:t>
            </a:r>
            <a:r>
              <a:rPr lang="en-GB" dirty="0"/>
              <a:t>, </a:t>
            </a:r>
            <a:r>
              <a:rPr lang="en-GB" dirty="0" err="1"/>
              <a:t>võimaluste</a:t>
            </a:r>
            <a:r>
              <a:rPr lang="en-GB" dirty="0"/>
              <a:t> </a:t>
            </a:r>
            <a:r>
              <a:rPr lang="en-GB" dirty="0" err="1"/>
              <a:t>ettenägemine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ärakasutamine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Raha </a:t>
            </a:r>
            <a:r>
              <a:rPr lang="en-GB" dirty="0" err="1"/>
              <a:t>Euroopast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 err="1"/>
              <a:t>Piirkonna</a:t>
            </a:r>
            <a:r>
              <a:rPr lang="en-GB" dirty="0"/>
              <a:t> </a:t>
            </a:r>
            <a:r>
              <a:rPr lang="en-GB" dirty="0" err="1"/>
              <a:t>spetsiifiline</a:t>
            </a:r>
            <a:r>
              <a:rPr lang="en-GB" dirty="0"/>
              <a:t>, </a:t>
            </a:r>
            <a:r>
              <a:rPr lang="en-GB" dirty="0" err="1"/>
              <a:t>eristuv</a:t>
            </a:r>
            <a:r>
              <a:rPr lang="en-GB" dirty="0"/>
              <a:t> </a:t>
            </a:r>
            <a:r>
              <a:rPr lang="en-GB" dirty="0" err="1"/>
              <a:t>väljakutse</a:t>
            </a:r>
            <a:r>
              <a:rPr lang="en-GB" dirty="0"/>
              <a:t> =&gt; mis </a:t>
            </a:r>
            <a:r>
              <a:rPr lang="en-GB" dirty="0" err="1"/>
              <a:t>võib</a:t>
            </a:r>
            <a:r>
              <a:rPr lang="en-GB" dirty="0"/>
              <a:t> olla ka </a:t>
            </a:r>
            <a:r>
              <a:rPr lang="en-GB" dirty="0" err="1"/>
              <a:t>põhjus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meetme</a:t>
            </a:r>
            <a:r>
              <a:rPr lang="en-GB" dirty="0"/>
              <a:t> </a:t>
            </a:r>
            <a:r>
              <a:rPr lang="en-GB" dirty="0" err="1"/>
              <a:t>programmi</a:t>
            </a:r>
            <a:r>
              <a:rPr lang="en-GB" dirty="0"/>
              <a:t> </a:t>
            </a:r>
            <a:r>
              <a:rPr lang="en-GB" dirty="0" err="1"/>
              <a:t>tekkeks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Mis on </a:t>
            </a:r>
            <a:r>
              <a:rPr lang="en-GB" dirty="0" err="1"/>
              <a:t>kohalik</a:t>
            </a:r>
            <a:r>
              <a:rPr lang="en-GB" dirty="0"/>
              <a:t>, </a:t>
            </a:r>
            <a:r>
              <a:rPr lang="en-GB" dirty="0" err="1"/>
              <a:t>maakondlik</a:t>
            </a:r>
            <a:r>
              <a:rPr lang="en-GB" dirty="0"/>
              <a:t>, </a:t>
            </a:r>
            <a:r>
              <a:rPr lang="en-GB" dirty="0" err="1"/>
              <a:t>regionaalne</a:t>
            </a:r>
            <a:r>
              <a:rPr lang="en-GB" dirty="0"/>
              <a:t>, </a:t>
            </a:r>
            <a:r>
              <a:rPr lang="en-GB" dirty="0" err="1"/>
              <a:t>üleriigiline</a:t>
            </a:r>
            <a:r>
              <a:rPr lang="en-GB" dirty="0"/>
              <a:t>, </a:t>
            </a:r>
            <a:r>
              <a:rPr lang="en-GB" dirty="0" err="1"/>
              <a:t>bilateraalne</a:t>
            </a:r>
            <a:r>
              <a:rPr lang="en-GB" dirty="0"/>
              <a:t> (</a:t>
            </a:r>
            <a:r>
              <a:rPr lang="en-GB" dirty="0" err="1"/>
              <a:t>Eeasti-Läti</a:t>
            </a:r>
            <a:r>
              <a:rPr lang="en-GB" dirty="0"/>
              <a:t>), </a:t>
            </a:r>
            <a:r>
              <a:rPr lang="en-GB" dirty="0" err="1"/>
              <a:t>Kesk-Läänemere</a:t>
            </a:r>
            <a:r>
              <a:rPr lang="en-GB" dirty="0"/>
              <a:t>, </a:t>
            </a:r>
            <a:r>
              <a:rPr lang="en-GB" dirty="0" err="1"/>
              <a:t>Läänemere</a:t>
            </a:r>
            <a:r>
              <a:rPr lang="en-GB" dirty="0"/>
              <a:t> </a:t>
            </a:r>
            <a:r>
              <a:rPr lang="en-GB" dirty="0" err="1"/>
              <a:t>piirkonna</a:t>
            </a:r>
            <a:r>
              <a:rPr lang="en-GB" dirty="0"/>
              <a:t>, </a:t>
            </a:r>
            <a:r>
              <a:rPr lang="en-GB" dirty="0" err="1"/>
              <a:t>Euroopa</a:t>
            </a:r>
            <a:r>
              <a:rPr lang="en-GB" dirty="0"/>
              <a:t> </a:t>
            </a:r>
            <a:r>
              <a:rPr lang="en-GB" dirty="0" err="1"/>
              <a:t>Liidu</a:t>
            </a:r>
            <a:r>
              <a:rPr lang="en-GB" dirty="0"/>
              <a:t> </a:t>
            </a:r>
            <a:r>
              <a:rPr lang="en-GB" dirty="0" err="1"/>
              <a:t>ülene</a:t>
            </a:r>
            <a:endParaRPr lang="en-GB" dirty="0"/>
          </a:p>
          <a:p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9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B0DE-B02C-8B85-3715-D57C75AD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Tegevuste</a:t>
            </a:r>
            <a:r>
              <a:rPr lang="en-GB" dirty="0"/>
              <a:t> </a:t>
            </a:r>
            <a:r>
              <a:rPr lang="en-GB" dirty="0" err="1"/>
              <a:t>teostamise</a:t>
            </a:r>
            <a:r>
              <a:rPr lang="en-GB" dirty="0"/>
              <a:t> </a:t>
            </a:r>
            <a:r>
              <a:rPr lang="en-GB" dirty="0" err="1"/>
              <a:t>optimaalne</a:t>
            </a:r>
            <a:r>
              <a:rPr lang="en-GB" dirty="0"/>
              <a:t> </a:t>
            </a:r>
            <a:r>
              <a:rPr lang="en-GB" dirty="0" err="1"/>
              <a:t>mastaap</a:t>
            </a:r>
            <a:endParaRPr lang="fi-FI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C17ADA-2343-616D-80FC-4BA6416F6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782820"/>
              </p:ext>
            </p:extLst>
          </p:nvPr>
        </p:nvGraphicFramePr>
        <p:xfrm>
          <a:off x="257175" y="1825625"/>
          <a:ext cx="116871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405609077"/>
                    </a:ext>
                  </a:extLst>
                </a:gridCol>
                <a:gridCol w="1130296">
                  <a:extLst>
                    <a:ext uri="{9D8B030D-6E8A-4147-A177-3AD203B41FA5}">
                      <a16:colId xmlns:a16="http://schemas.microsoft.com/office/drawing/2014/main" val="2579013781"/>
                    </a:ext>
                  </a:extLst>
                </a:gridCol>
                <a:gridCol w="1280483">
                  <a:extLst>
                    <a:ext uri="{9D8B030D-6E8A-4147-A177-3AD203B41FA5}">
                      <a16:colId xmlns:a16="http://schemas.microsoft.com/office/drawing/2014/main" val="3027895594"/>
                    </a:ext>
                  </a:extLst>
                </a:gridCol>
                <a:gridCol w="1168718">
                  <a:extLst>
                    <a:ext uri="{9D8B030D-6E8A-4147-A177-3AD203B41FA5}">
                      <a16:colId xmlns:a16="http://schemas.microsoft.com/office/drawing/2014/main" val="2499406959"/>
                    </a:ext>
                  </a:extLst>
                </a:gridCol>
                <a:gridCol w="1168718">
                  <a:extLst>
                    <a:ext uri="{9D8B030D-6E8A-4147-A177-3AD203B41FA5}">
                      <a16:colId xmlns:a16="http://schemas.microsoft.com/office/drawing/2014/main" val="837498342"/>
                    </a:ext>
                  </a:extLst>
                </a:gridCol>
                <a:gridCol w="1168718">
                  <a:extLst>
                    <a:ext uri="{9D8B030D-6E8A-4147-A177-3AD203B41FA5}">
                      <a16:colId xmlns:a16="http://schemas.microsoft.com/office/drawing/2014/main" val="2539886233"/>
                    </a:ext>
                  </a:extLst>
                </a:gridCol>
                <a:gridCol w="769617">
                  <a:extLst>
                    <a:ext uri="{9D8B030D-6E8A-4147-A177-3AD203B41FA5}">
                      <a16:colId xmlns:a16="http://schemas.microsoft.com/office/drawing/2014/main" val="7500158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993077161"/>
                    </a:ext>
                  </a:extLst>
                </a:gridCol>
                <a:gridCol w="574360">
                  <a:extLst>
                    <a:ext uri="{9D8B030D-6E8A-4147-A177-3AD203B41FA5}">
                      <a16:colId xmlns:a16="http://schemas.microsoft.com/office/drawing/2014/main" val="1071933459"/>
                    </a:ext>
                  </a:extLst>
                </a:gridCol>
                <a:gridCol w="682940">
                  <a:extLst>
                    <a:ext uri="{9D8B030D-6E8A-4147-A177-3AD203B41FA5}">
                      <a16:colId xmlns:a16="http://schemas.microsoft.com/office/drawing/2014/main" val="2668709477"/>
                    </a:ext>
                  </a:extLst>
                </a:gridCol>
                <a:gridCol w="1238256">
                  <a:extLst>
                    <a:ext uri="{9D8B030D-6E8A-4147-A177-3AD203B41FA5}">
                      <a16:colId xmlns:a16="http://schemas.microsoft.com/office/drawing/2014/main" val="144754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Kogukond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Omavalitsus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Piirkond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Maakond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Regioon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Eesti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Bilateraalne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CB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BSR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Euroopa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3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Tegevus</a:t>
                      </a:r>
                      <a:r>
                        <a:rPr lang="en-GB" dirty="0"/>
                        <a:t> 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40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Tegevus</a:t>
                      </a:r>
                      <a:r>
                        <a:rPr lang="en-GB" dirty="0"/>
                        <a:t> 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Tegevus</a:t>
                      </a:r>
                      <a:r>
                        <a:rPr lang="en-GB" dirty="0"/>
                        <a:t> 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18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2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91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82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7CAF-348C-4AD3-F0CF-1CAD97DA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Tulevikuvaade</a:t>
            </a:r>
            <a:r>
              <a:rPr lang="en-GB" dirty="0"/>
              <a:t>, -</a:t>
            </a:r>
            <a:r>
              <a:rPr lang="en-GB" dirty="0" err="1"/>
              <a:t>võimalused</a:t>
            </a:r>
            <a:r>
              <a:rPr lang="en-GB" dirty="0"/>
              <a:t>, </a:t>
            </a:r>
            <a:r>
              <a:rPr lang="en-GB" dirty="0" err="1"/>
              <a:t>nishid</a:t>
            </a:r>
            <a:r>
              <a:rPr lang="en-GB" dirty="0"/>
              <a:t> 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15745-4F50-2B98-BF85-46F10603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514475"/>
            <a:ext cx="11591925" cy="466248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Ukraina</a:t>
            </a:r>
            <a:r>
              <a:rPr lang="en-GB" dirty="0"/>
              <a:t> </a:t>
            </a:r>
            <a:r>
              <a:rPr lang="en-GB" dirty="0" err="1"/>
              <a:t>ülesehitamine</a:t>
            </a:r>
            <a:r>
              <a:rPr lang="en-GB" dirty="0"/>
              <a:t> </a:t>
            </a:r>
            <a:r>
              <a:rPr lang="en-GB" dirty="0" err="1"/>
              <a:t>piiriüleses</a:t>
            </a:r>
            <a:r>
              <a:rPr lang="en-GB" dirty="0"/>
              <a:t> </a:t>
            </a:r>
            <a:r>
              <a:rPr lang="en-GB" dirty="0" err="1"/>
              <a:t>koostöös</a:t>
            </a:r>
            <a:r>
              <a:rPr lang="en-GB" dirty="0"/>
              <a:t>?</a:t>
            </a:r>
          </a:p>
          <a:p>
            <a:r>
              <a:rPr lang="en-GB" dirty="0" err="1"/>
              <a:t>Piiriäärsete</a:t>
            </a:r>
            <a:r>
              <a:rPr lang="en-GB" dirty="0"/>
              <a:t> </a:t>
            </a:r>
            <a:r>
              <a:rPr lang="en-GB" dirty="0" err="1"/>
              <a:t>piirkondade</a:t>
            </a:r>
            <a:r>
              <a:rPr lang="en-GB" dirty="0"/>
              <a:t> </a:t>
            </a:r>
            <a:r>
              <a:rPr lang="en-GB" dirty="0" err="1"/>
              <a:t>spetsiifiliste</a:t>
            </a:r>
            <a:r>
              <a:rPr lang="en-GB" dirty="0"/>
              <a:t> </a:t>
            </a:r>
            <a:r>
              <a:rPr lang="en-GB" dirty="0" err="1"/>
              <a:t>vajaduste</a:t>
            </a:r>
            <a:r>
              <a:rPr lang="en-GB" dirty="0"/>
              <a:t> </a:t>
            </a:r>
            <a:r>
              <a:rPr lang="en-GB" dirty="0" err="1"/>
              <a:t>osas</a:t>
            </a:r>
            <a:r>
              <a:rPr lang="en-GB" dirty="0"/>
              <a:t> </a:t>
            </a:r>
            <a:r>
              <a:rPr lang="en-GB" dirty="0" err="1"/>
              <a:t>koostöö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müür</a:t>
            </a:r>
            <a:r>
              <a:rPr lang="en-GB" dirty="0"/>
              <a:t> </a:t>
            </a:r>
            <a:r>
              <a:rPr lang="en-GB" dirty="0" err="1"/>
              <a:t>ida</a:t>
            </a:r>
            <a:r>
              <a:rPr lang="en-GB" dirty="0"/>
              <a:t> </a:t>
            </a:r>
            <a:r>
              <a:rPr lang="en-GB" dirty="0" err="1"/>
              <a:t>suunas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vajadus</a:t>
            </a:r>
            <a:r>
              <a:rPr lang="en-GB" dirty="0"/>
              <a:t> </a:t>
            </a:r>
            <a:r>
              <a:rPr lang="en-GB" dirty="0" err="1"/>
              <a:t>kompenseerida</a:t>
            </a:r>
            <a:r>
              <a:rPr lang="en-GB" dirty="0"/>
              <a:t> </a:t>
            </a:r>
            <a:r>
              <a:rPr lang="en-GB" dirty="0" err="1"/>
              <a:t>kadunud</a:t>
            </a:r>
            <a:r>
              <a:rPr lang="en-GB" dirty="0"/>
              <a:t> </a:t>
            </a:r>
            <a:r>
              <a:rPr lang="en-GB" dirty="0" err="1"/>
              <a:t>võimalusi</a:t>
            </a:r>
            <a:r>
              <a:rPr lang="en-GB" dirty="0"/>
              <a:t>; </a:t>
            </a:r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sidustumine</a:t>
            </a:r>
            <a:r>
              <a:rPr lang="en-GB" dirty="0"/>
              <a:t> </a:t>
            </a:r>
            <a:r>
              <a:rPr lang="en-GB" dirty="0" err="1"/>
              <a:t>lääne</a:t>
            </a:r>
            <a:r>
              <a:rPr lang="en-GB" dirty="0"/>
              <a:t> </a:t>
            </a:r>
            <a:r>
              <a:rPr lang="en-GB" dirty="0" err="1"/>
              <a:t>suunas</a:t>
            </a:r>
            <a:r>
              <a:rPr lang="en-GB" dirty="0"/>
              <a:t>; kas </a:t>
            </a:r>
            <a:r>
              <a:rPr lang="en-GB" dirty="0" err="1"/>
              <a:t>piiriülene</a:t>
            </a:r>
            <a:r>
              <a:rPr lang="en-GB" dirty="0"/>
              <a:t> </a:t>
            </a:r>
            <a:r>
              <a:rPr lang="en-GB" dirty="0" err="1"/>
              <a:t>teema</a:t>
            </a:r>
            <a:r>
              <a:rPr lang="en-GB" dirty="0"/>
              <a:t>? </a:t>
            </a:r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turvalisusega</a:t>
            </a:r>
            <a:r>
              <a:rPr lang="en-GB" dirty="0"/>
              <a:t>, </a:t>
            </a:r>
            <a:r>
              <a:rPr lang="en-GB" dirty="0" err="1"/>
              <a:t>tsiviilkaitsega</a:t>
            </a:r>
            <a:r>
              <a:rPr lang="en-GB" dirty="0"/>
              <a:t> </a:t>
            </a:r>
            <a:r>
              <a:rPr lang="en-GB" dirty="0" err="1"/>
              <a:t>seonduvad</a:t>
            </a:r>
            <a:r>
              <a:rPr lang="en-GB" dirty="0"/>
              <a:t> </a:t>
            </a:r>
            <a:r>
              <a:rPr lang="en-GB" dirty="0" err="1"/>
              <a:t>küsimused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piirialade</a:t>
            </a:r>
            <a:r>
              <a:rPr lang="en-GB" dirty="0"/>
              <a:t> </a:t>
            </a:r>
            <a:r>
              <a:rPr lang="en-GB" dirty="0" err="1"/>
              <a:t>elujõulisus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valmisolek</a:t>
            </a:r>
            <a:r>
              <a:rPr lang="en-GB" dirty="0"/>
              <a:t> – </a:t>
            </a:r>
            <a:r>
              <a:rPr lang="en-GB" dirty="0" err="1"/>
              <a:t>sh</a:t>
            </a:r>
            <a:r>
              <a:rPr lang="en-GB" dirty="0"/>
              <a:t> </a:t>
            </a:r>
            <a:r>
              <a:rPr lang="en-GB" dirty="0" err="1"/>
              <a:t>investeeringud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	- </a:t>
            </a:r>
            <a:r>
              <a:rPr lang="en-GB" dirty="0" err="1"/>
              <a:t>Idasuhtluse</a:t>
            </a:r>
            <a:r>
              <a:rPr lang="en-GB" dirty="0"/>
              <a:t> </a:t>
            </a:r>
            <a:r>
              <a:rPr lang="en-GB" dirty="0" err="1"/>
              <a:t>kadu</a:t>
            </a:r>
            <a:r>
              <a:rPr lang="en-GB" dirty="0"/>
              <a:t>/</a:t>
            </a:r>
            <a:r>
              <a:rPr lang="en-GB" dirty="0" err="1"/>
              <a:t>võimalusi</a:t>
            </a:r>
            <a:r>
              <a:rPr lang="en-GB" dirty="0"/>
              <a:t> </a:t>
            </a:r>
            <a:r>
              <a:rPr lang="en-GB" dirty="0" err="1"/>
              <a:t>kompenseeriv</a:t>
            </a:r>
            <a:r>
              <a:rPr lang="en-GB" dirty="0"/>
              <a:t> </a:t>
            </a:r>
            <a:r>
              <a:rPr lang="en-GB" dirty="0" err="1"/>
              <a:t>haru</a:t>
            </a:r>
            <a:r>
              <a:rPr lang="en-GB" dirty="0"/>
              <a:t>/</a:t>
            </a:r>
            <a:r>
              <a:rPr lang="en-GB" dirty="0" err="1"/>
              <a:t>teema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	- …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Analüüs</a:t>
            </a:r>
            <a:r>
              <a:rPr lang="fi-FI" dirty="0"/>
              <a:t> =&gt; </a:t>
            </a:r>
            <a:r>
              <a:rPr lang="fi-FI" dirty="0" err="1"/>
              <a:t>olge</a:t>
            </a:r>
            <a:r>
              <a:rPr lang="fi-FI" dirty="0"/>
              <a:t> </a:t>
            </a:r>
            <a:r>
              <a:rPr lang="fi-FI" dirty="0" err="1"/>
              <a:t>ise</a:t>
            </a:r>
            <a:r>
              <a:rPr lang="fi-FI" dirty="0"/>
              <a:t> </a:t>
            </a:r>
            <a:r>
              <a:rPr lang="fi-FI" dirty="0" err="1"/>
              <a:t>nõudlikud</a:t>
            </a:r>
            <a:r>
              <a:rPr lang="fi-FI" dirty="0"/>
              <a:t> ja </a:t>
            </a:r>
            <a:r>
              <a:rPr lang="fi-FI" dirty="0" err="1"/>
              <a:t>täpsed</a:t>
            </a:r>
            <a:r>
              <a:rPr lang="fi-FI" dirty="0"/>
              <a:t> </a:t>
            </a:r>
            <a:r>
              <a:rPr lang="fi-FI" dirty="0" err="1"/>
              <a:t>määratlemaks</a:t>
            </a:r>
            <a:r>
              <a:rPr lang="fi-FI" dirty="0"/>
              <a:t>, </a:t>
            </a:r>
            <a:r>
              <a:rPr lang="fi-FI" dirty="0" err="1"/>
              <a:t>mis</a:t>
            </a:r>
            <a:r>
              <a:rPr lang="fi-FI" dirty="0"/>
              <a:t> </a:t>
            </a:r>
            <a:r>
              <a:rPr lang="fi-FI" dirty="0" err="1"/>
              <a:t>tegevust</a:t>
            </a:r>
            <a:r>
              <a:rPr lang="fi-FI" dirty="0"/>
              <a:t> v</a:t>
            </a:r>
            <a:r>
              <a:rPr lang="en-GB" dirty="0" err="1"/>
              <a:t>õi</a:t>
            </a:r>
            <a:r>
              <a:rPr lang="fi-FI" dirty="0"/>
              <a:t> </a:t>
            </a:r>
            <a:r>
              <a:rPr lang="fi-FI" dirty="0" err="1"/>
              <a:t>investeeringut</a:t>
            </a:r>
            <a:r>
              <a:rPr lang="fi-FI" dirty="0"/>
              <a:t> </a:t>
            </a:r>
            <a:r>
              <a:rPr lang="fi-FI" dirty="0" err="1"/>
              <a:t>mis</a:t>
            </a:r>
            <a:r>
              <a:rPr lang="fi-FI" dirty="0"/>
              <a:t> </a:t>
            </a:r>
            <a:r>
              <a:rPr lang="fi-FI" dirty="0" err="1"/>
              <a:t>meetmes</a:t>
            </a:r>
            <a:r>
              <a:rPr lang="fi-FI" dirty="0"/>
              <a:t>/</a:t>
            </a:r>
            <a:r>
              <a:rPr lang="fi-FI" dirty="0" err="1"/>
              <a:t>tasandil</a:t>
            </a:r>
            <a:r>
              <a:rPr lang="fi-FI" dirty="0"/>
              <a:t> </a:t>
            </a:r>
            <a:r>
              <a:rPr lang="fi-FI" dirty="0" err="1"/>
              <a:t>parim</a:t>
            </a:r>
            <a:r>
              <a:rPr lang="fi-FI" dirty="0"/>
              <a:t> </a:t>
            </a:r>
            <a:r>
              <a:rPr lang="fi-FI" dirty="0" err="1"/>
              <a:t>teha</a:t>
            </a:r>
            <a:r>
              <a:rPr lang="fi-FI" dirty="0"/>
              <a:t>. </a:t>
            </a:r>
            <a:r>
              <a:rPr lang="fi-FI" dirty="0" err="1"/>
              <a:t>Leppige</a:t>
            </a:r>
            <a:r>
              <a:rPr lang="fi-FI" dirty="0"/>
              <a:t> </a:t>
            </a:r>
            <a:r>
              <a:rPr lang="fi-FI" dirty="0" err="1"/>
              <a:t>selles</a:t>
            </a:r>
            <a:r>
              <a:rPr lang="fi-FI" dirty="0"/>
              <a:t> </a:t>
            </a:r>
            <a:r>
              <a:rPr lang="fi-FI" dirty="0" err="1"/>
              <a:t>kokku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3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5D33-DF96-3BFA-F9A0-A77B055E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Kuidas</a:t>
            </a:r>
            <a:r>
              <a:rPr lang="en-GB" dirty="0"/>
              <a:t> </a:t>
            </a:r>
            <a:r>
              <a:rPr lang="en-GB" dirty="0" err="1"/>
              <a:t>edukalt</a:t>
            </a:r>
            <a:r>
              <a:rPr lang="en-GB" dirty="0"/>
              <a:t> </a:t>
            </a:r>
            <a:r>
              <a:rPr lang="en-GB" dirty="0" err="1"/>
              <a:t>osaleda</a:t>
            </a:r>
            <a:r>
              <a:rPr lang="en-GB" dirty="0"/>
              <a:t>? </a:t>
            </a:r>
            <a:r>
              <a:rPr lang="en-GB" dirty="0" err="1"/>
              <a:t>Võimekus</a:t>
            </a:r>
            <a:r>
              <a:rPr lang="en-GB" dirty="0"/>
              <a:t>, mis </a:t>
            </a:r>
            <a:r>
              <a:rPr lang="en-GB" dirty="0" err="1"/>
              <a:t>hädavajalik</a:t>
            </a:r>
            <a:r>
              <a:rPr lang="en-GB" dirty="0"/>
              <a:t> </a:t>
            </a:r>
            <a:r>
              <a:rPr lang="en-GB" dirty="0" err="1"/>
              <a:t>rahvusvaheliseks</a:t>
            </a:r>
            <a:r>
              <a:rPr lang="en-GB" dirty="0"/>
              <a:t> </a:t>
            </a:r>
            <a:r>
              <a:rPr lang="en-GB" dirty="0" err="1"/>
              <a:t>koostööks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09DF-B065-529E-4FC6-86CDB875B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4725" cy="4351338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 err="1"/>
              <a:t>Võtke</a:t>
            </a:r>
            <a:r>
              <a:rPr lang="en-GB" dirty="0"/>
              <a:t> </a:t>
            </a:r>
            <a:r>
              <a:rPr lang="en-GB" dirty="0" err="1"/>
              <a:t>ette</a:t>
            </a:r>
            <a:r>
              <a:rPr lang="en-GB" dirty="0"/>
              <a:t> </a:t>
            </a:r>
            <a:r>
              <a:rPr lang="en-GB" dirty="0" err="1"/>
              <a:t>ainult</a:t>
            </a:r>
            <a:r>
              <a:rPr lang="en-GB" dirty="0"/>
              <a:t> </a:t>
            </a:r>
            <a:r>
              <a:rPr lang="en-GB" dirty="0" err="1"/>
              <a:t>prioriteetseid</a:t>
            </a:r>
            <a:r>
              <a:rPr lang="en-GB" dirty="0"/>
              <a:t> </a:t>
            </a:r>
            <a:r>
              <a:rPr lang="en-GB" dirty="0" err="1"/>
              <a:t>projekte</a:t>
            </a:r>
            <a:r>
              <a:rPr lang="en-GB" dirty="0"/>
              <a:t>, </a:t>
            </a:r>
            <a:r>
              <a:rPr lang="en-GB" dirty="0" err="1"/>
              <a:t>tegevusi</a:t>
            </a:r>
            <a:endParaRPr lang="en-GB" dirty="0"/>
          </a:p>
          <a:p>
            <a:r>
              <a:rPr lang="en-GB" dirty="0" err="1"/>
              <a:t>Inimesed</a:t>
            </a:r>
            <a:r>
              <a:rPr lang="en-GB" dirty="0"/>
              <a:t>, </a:t>
            </a:r>
            <a:r>
              <a:rPr lang="en-GB" dirty="0" err="1"/>
              <a:t>kes</a:t>
            </a:r>
            <a:r>
              <a:rPr lang="en-GB" dirty="0"/>
              <a:t> </a:t>
            </a:r>
            <a:r>
              <a:rPr lang="en-GB" dirty="0" err="1"/>
              <a:t>tunnevad</a:t>
            </a:r>
            <a:r>
              <a:rPr lang="en-GB" dirty="0"/>
              <a:t> </a:t>
            </a:r>
            <a:r>
              <a:rPr lang="en-GB" dirty="0" err="1"/>
              <a:t>valdkonda</a:t>
            </a:r>
            <a:r>
              <a:rPr lang="en-GB" dirty="0"/>
              <a:t>, </a:t>
            </a:r>
            <a:r>
              <a:rPr lang="en-GB" dirty="0" err="1"/>
              <a:t>teavad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valdkonna</a:t>
            </a:r>
            <a:r>
              <a:rPr lang="en-GB" dirty="0"/>
              <a:t> </a:t>
            </a:r>
            <a:r>
              <a:rPr lang="en-GB" dirty="0" err="1"/>
              <a:t>rahvusvahelist</a:t>
            </a:r>
            <a:r>
              <a:rPr lang="en-GB" dirty="0"/>
              <a:t> </a:t>
            </a:r>
            <a:r>
              <a:rPr lang="en-GB" dirty="0" err="1"/>
              <a:t>olukorda</a:t>
            </a:r>
            <a:r>
              <a:rPr lang="en-GB" dirty="0"/>
              <a:t> (</a:t>
            </a:r>
            <a:r>
              <a:rPr lang="en-GB" dirty="0" err="1"/>
              <a:t>kontaktid</a:t>
            </a:r>
            <a:r>
              <a:rPr lang="en-GB" dirty="0"/>
              <a:t>, </a:t>
            </a:r>
            <a:r>
              <a:rPr lang="en-GB" dirty="0" err="1"/>
              <a:t>parimad</a:t>
            </a:r>
            <a:r>
              <a:rPr lang="en-GB" dirty="0"/>
              <a:t> </a:t>
            </a:r>
            <a:r>
              <a:rPr lang="en-GB" dirty="0" err="1"/>
              <a:t>praktikad</a:t>
            </a:r>
            <a:r>
              <a:rPr lang="en-GB" dirty="0"/>
              <a:t> </a:t>
            </a:r>
            <a:r>
              <a:rPr lang="en-GB" dirty="0" err="1"/>
              <a:t>jmt</a:t>
            </a:r>
            <a:r>
              <a:rPr lang="en-GB" dirty="0"/>
              <a:t>)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asjakohast</a:t>
            </a:r>
            <a:r>
              <a:rPr lang="en-GB" dirty="0"/>
              <a:t> </a:t>
            </a:r>
            <a:r>
              <a:rPr lang="en-GB" dirty="0" err="1"/>
              <a:t>suhtluskeelt</a:t>
            </a:r>
            <a:endParaRPr lang="en-GB" dirty="0"/>
          </a:p>
          <a:p>
            <a:r>
              <a:rPr lang="en-GB" dirty="0" err="1"/>
              <a:t>Tugevad</a:t>
            </a:r>
            <a:r>
              <a:rPr lang="en-GB" dirty="0"/>
              <a:t> </a:t>
            </a:r>
            <a:r>
              <a:rPr lang="en-GB" dirty="0" err="1"/>
              <a:t>organisatsioonid</a:t>
            </a:r>
            <a:r>
              <a:rPr lang="en-GB" dirty="0"/>
              <a:t>, mis </a:t>
            </a:r>
            <a:r>
              <a:rPr lang="en-GB" dirty="0" err="1"/>
              <a:t>omavad</a:t>
            </a:r>
            <a:r>
              <a:rPr lang="en-GB" dirty="0"/>
              <a:t> </a:t>
            </a:r>
            <a:r>
              <a:rPr lang="en-GB" dirty="0" err="1"/>
              <a:t>ressurssi</a:t>
            </a:r>
            <a:endParaRPr lang="en-GB" dirty="0"/>
          </a:p>
          <a:p>
            <a:r>
              <a:rPr lang="en-GB" dirty="0"/>
              <a:t>Oma </a:t>
            </a:r>
            <a:r>
              <a:rPr lang="en-GB" dirty="0" err="1"/>
              <a:t>piirkonna</a:t>
            </a:r>
            <a:r>
              <a:rPr lang="en-GB" dirty="0"/>
              <a:t> </a:t>
            </a:r>
            <a:r>
              <a:rPr lang="en-GB" dirty="0" err="1"/>
              <a:t>prioriteedid</a:t>
            </a:r>
            <a:r>
              <a:rPr lang="en-GB" dirty="0"/>
              <a:t>, </a:t>
            </a:r>
            <a:r>
              <a:rPr lang="en-GB" dirty="0" err="1"/>
              <a:t>mille</a:t>
            </a:r>
            <a:r>
              <a:rPr lang="en-GB" dirty="0"/>
              <a:t> </a:t>
            </a:r>
            <a:r>
              <a:rPr lang="en-GB" dirty="0" err="1"/>
              <a:t>osas</a:t>
            </a:r>
            <a:r>
              <a:rPr lang="en-GB" dirty="0"/>
              <a:t> on </a:t>
            </a:r>
            <a:r>
              <a:rPr lang="en-GB" dirty="0" err="1"/>
              <a:t>kokkulepe</a:t>
            </a:r>
            <a:r>
              <a:rPr lang="en-GB" dirty="0"/>
              <a:t>, et </a:t>
            </a:r>
            <a:r>
              <a:rPr lang="en-GB" dirty="0" err="1"/>
              <a:t>rahvusvahelist</a:t>
            </a:r>
            <a:r>
              <a:rPr lang="en-GB" dirty="0"/>
              <a:t> </a:t>
            </a:r>
            <a:r>
              <a:rPr lang="en-GB" dirty="0" err="1"/>
              <a:t>koostööd</a:t>
            </a:r>
            <a:r>
              <a:rPr lang="en-GB" dirty="0"/>
              <a:t> </a:t>
            </a:r>
            <a:r>
              <a:rPr lang="en-GB" dirty="0" err="1"/>
              <a:t>teha</a:t>
            </a:r>
            <a:r>
              <a:rPr lang="en-GB" dirty="0"/>
              <a:t> (</a:t>
            </a:r>
            <a:r>
              <a:rPr lang="en-GB" dirty="0" err="1"/>
              <a:t>nõrk</a:t>
            </a:r>
            <a:r>
              <a:rPr lang="en-GB" dirty="0"/>
              <a:t> on </a:t>
            </a:r>
            <a:r>
              <a:rPr lang="en-GB" dirty="0" err="1"/>
              <a:t>loogika</a:t>
            </a:r>
            <a:r>
              <a:rPr lang="en-GB" dirty="0"/>
              <a:t>, et </a:t>
            </a:r>
            <a:r>
              <a:rPr lang="en-GB" dirty="0" err="1"/>
              <a:t>mistahes</a:t>
            </a:r>
            <a:r>
              <a:rPr lang="en-GB" dirty="0"/>
              <a:t> </a:t>
            </a:r>
            <a:r>
              <a:rPr lang="en-GB" dirty="0" err="1"/>
              <a:t>teema</a:t>
            </a:r>
            <a:r>
              <a:rPr lang="en-GB" dirty="0"/>
              <a:t> </a:t>
            </a:r>
            <a:r>
              <a:rPr lang="en-GB" dirty="0" err="1"/>
              <a:t>määratletud</a:t>
            </a:r>
            <a:r>
              <a:rPr lang="en-GB" dirty="0"/>
              <a:t> </a:t>
            </a:r>
            <a:r>
              <a:rPr lang="en-GB" dirty="0" err="1"/>
              <a:t>üldiselt</a:t>
            </a:r>
            <a:r>
              <a:rPr lang="en-GB" dirty="0"/>
              <a:t>, </a:t>
            </a:r>
            <a:r>
              <a:rPr lang="en-GB" dirty="0" err="1"/>
              <a:t>kuhu</a:t>
            </a:r>
            <a:r>
              <a:rPr lang="en-GB" dirty="0"/>
              <a:t> </a:t>
            </a:r>
            <a:r>
              <a:rPr lang="en-GB" dirty="0" err="1"/>
              <a:t>mingitki</a:t>
            </a:r>
            <a:r>
              <a:rPr lang="en-GB" dirty="0"/>
              <a:t> </a:t>
            </a:r>
            <a:r>
              <a:rPr lang="en-GB" dirty="0" err="1"/>
              <a:t>välisprojekti</a:t>
            </a:r>
            <a:r>
              <a:rPr lang="en-GB" dirty="0"/>
              <a:t> </a:t>
            </a:r>
            <a:r>
              <a:rPr lang="en-GB" dirty="0" err="1"/>
              <a:t>raha</a:t>
            </a:r>
            <a:r>
              <a:rPr lang="en-GB" dirty="0"/>
              <a:t> </a:t>
            </a:r>
            <a:r>
              <a:rPr lang="en-GB" dirty="0" err="1"/>
              <a:t>kaasata</a:t>
            </a:r>
            <a:r>
              <a:rPr lang="en-GB" dirty="0"/>
              <a:t>)</a:t>
            </a:r>
          </a:p>
          <a:p>
            <a:r>
              <a:rPr lang="en-GB" dirty="0" err="1"/>
              <a:t>Rahalised</a:t>
            </a:r>
            <a:r>
              <a:rPr lang="en-GB" dirty="0"/>
              <a:t> </a:t>
            </a:r>
            <a:r>
              <a:rPr lang="en-GB" dirty="0" err="1"/>
              <a:t>vahendid</a:t>
            </a:r>
            <a:r>
              <a:rPr lang="en-GB" dirty="0"/>
              <a:t> (</a:t>
            </a:r>
            <a:r>
              <a:rPr lang="en-GB" dirty="0" err="1"/>
              <a:t>omafinantseering</a:t>
            </a:r>
            <a:r>
              <a:rPr lang="en-GB" dirty="0"/>
              <a:t> + </a:t>
            </a:r>
            <a:r>
              <a:rPr lang="en-GB" dirty="0" err="1"/>
              <a:t>puhver</a:t>
            </a:r>
            <a:r>
              <a:rPr lang="en-GB" dirty="0"/>
              <a:t>)</a:t>
            </a:r>
          </a:p>
          <a:p>
            <a:r>
              <a:rPr lang="en-GB" dirty="0"/>
              <a:t>…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58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EF06-135A-4A26-8D70-F7DA2A4A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Lähenemine</a:t>
            </a:r>
            <a:r>
              <a:rPr lang="en-GB" dirty="0"/>
              <a:t>, </a:t>
            </a:r>
            <a:r>
              <a:rPr lang="en-GB" dirty="0" err="1"/>
              <a:t>kommunikatsioon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06290-0A88-CA30-A1D4-DA569B32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73200"/>
            <a:ext cx="11668125" cy="4667250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Analüüs</a:t>
            </a:r>
            <a:r>
              <a:rPr lang="en-GB" dirty="0"/>
              <a:t>, </a:t>
            </a:r>
            <a:r>
              <a:rPr lang="en-GB" dirty="0" err="1"/>
              <a:t>faktid</a:t>
            </a:r>
            <a:r>
              <a:rPr lang="en-GB" dirty="0"/>
              <a:t>, </a:t>
            </a:r>
            <a:r>
              <a:rPr lang="en-GB" dirty="0" err="1"/>
              <a:t>argumentatsioon</a:t>
            </a:r>
            <a:r>
              <a:rPr lang="en-GB" dirty="0"/>
              <a:t>, </a:t>
            </a:r>
            <a:r>
              <a:rPr lang="en-GB" dirty="0" err="1"/>
              <a:t>ühised</a:t>
            </a:r>
            <a:r>
              <a:rPr lang="en-GB" dirty="0"/>
              <a:t> </a:t>
            </a:r>
            <a:r>
              <a:rPr lang="en-GB" dirty="0" err="1"/>
              <a:t>selged</a:t>
            </a:r>
            <a:r>
              <a:rPr lang="en-GB" dirty="0"/>
              <a:t> </a:t>
            </a:r>
            <a:r>
              <a:rPr lang="en-GB" dirty="0" err="1"/>
              <a:t>seisukohad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kokkulepped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Osalemine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koostöö</a:t>
            </a:r>
            <a:r>
              <a:rPr lang="en-GB" dirty="0"/>
              <a:t> </a:t>
            </a:r>
            <a:r>
              <a:rPr lang="en-GB" dirty="0" err="1"/>
              <a:t>erinevate</a:t>
            </a:r>
            <a:r>
              <a:rPr lang="en-GB" dirty="0"/>
              <a:t> </a:t>
            </a:r>
            <a:r>
              <a:rPr lang="en-GB" dirty="0" err="1"/>
              <a:t>siseriiklike</a:t>
            </a:r>
            <a:r>
              <a:rPr lang="en-GB" dirty="0"/>
              <a:t> </a:t>
            </a:r>
            <a:r>
              <a:rPr lang="en-GB" dirty="0" err="1"/>
              <a:t>võrgustike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organisatsioonide</a:t>
            </a:r>
            <a:r>
              <a:rPr lang="en-GB" dirty="0"/>
              <a:t> </a:t>
            </a:r>
            <a:r>
              <a:rPr lang="en-GB" dirty="0" err="1"/>
              <a:t>kaudu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Alati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pea </a:t>
            </a:r>
            <a:r>
              <a:rPr lang="en-GB" dirty="0" err="1"/>
              <a:t>olema</a:t>
            </a:r>
            <a:r>
              <a:rPr lang="en-GB" dirty="0"/>
              <a:t> partner </a:t>
            </a:r>
            <a:r>
              <a:rPr lang="en-GB" dirty="0" err="1"/>
              <a:t>projektis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Rõhk</a:t>
            </a:r>
            <a:r>
              <a:rPr lang="en-GB" dirty="0"/>
              <a:t> </a:t>
            </a:r>
            <a:r>
              <a:rPr lang="en-GB" dirty="0" err="1"/>
              <a:t>lahendustel</a:t>
            </a:r>
            <a:r>
              <a:rPr lang="en-GB" dirty="0"/>
              <a:t>, </a:t>
            </a:r>
            <a:r>
              <a:rPr lang="en-GB" dirty="0" err="1"/>
              <a:t>võimaluste</a:t>
            </a:r>
            <a:r>
              <a:rPr lang="en-GB" dirty="0"/>
              <a:t> </a:t>
            </a:r>
            <a:r>
              <a:rPr lang="en-GB" dirty="0" err="1"/>
              <a:t>kasutamisel</a:t>
            </a:r>
            <a:r>
              <a:rPr lang="en-GB" dirty="0"/>
              <a:t>!</a:t>
            </a:r>
          </a:p>
          <a:p>
            <a:endParaRPr lang="fi-FI" dirty="0"/>
          </a:p>
          <a:p>
            <a:r>
              <a:rPr lang="fi-FI" dirty="0" err="1"/>
              <a:t>Proaktiivne</a:t>
            </a:r>
            <a:r>
              <a:rPr lang="fi-FI" dirty="0"/>
              <a:t> oma </a:t>
            </a:r>
            <a:r>
              <a:rPr lang="fi-FI" dirty="0" err="1"/>
              <a:t>sõnumite</a:t>
            </a:r>
            <a:r>
              <a:rPr lang="fi-FI" dirty="0"/>
              <a:t> </a:t>
            </a:r>
            <a:r>
              <a:rPr lang="fi-FI" dirty="0" err="1"/>
              <a:t>rõhutamine</a:t>
            </a:r>
            <a:r>
              <a:rPr lang="fi-FI" dirty="0"/>
              <a:t>, </a:t>
            </a:r>
            <a:r>
              <a:rPr lang="fi-FI" dirty="0" err="1"/>
              <a:t>mitte</a:t>
            </a:r>
            <a:r>
              <a:rPr lang="fi-FI" dirty="0"/>
              <a:t> </a:t>
            </a:r>
            <a:r>
              <a:rPr lang="fi-FI" dirty="0" err="1"/>
              <a:t>reageerimine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215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5958-E196-2708-7A1E-62C30585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/>
          <a:lstStyle/>
          <a:p>
            <a:r>
              <a:rPr lang="en-GB" dirty="0"/>
              <a:t>Sisu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20E5-C663-7B7F-A206-6BF16333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24000"/>
            <a:ext cx="10998200" cy="5057775"/>
          </a:xfrm>
        </p:spPr>
        <p:txBody>
          <a:bodyPr>
            <a:normAutofit/>
          </a:bodyPr>
          <a:lstStyle/>
          <a:p>
            <a:r>
              <a:rPr lang="en-GB" dirty="0" err="1"/>
              <a:t>Piiriülese</a:t>
            </a:r>
            <a:r>
              <a:rPr lang="en-GB" dirty="0"/>
              <a:t> </a:t>
            </a:r>
            <a:r>
              <a:rPr lang="en-GB" dirty="0" err="1"/>
              <a:t>koostöö</a:t>
            </a:r>
            <a:r>
              <a:rPr lang="en-GB" dirty="0"/>
              <a:t> </a:t>
            </a:r>
            <a:r>
              <a:rPr lang="en-GB" dirty="0" err="1"/>
              <a:t>loogika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Tööjaotus</a:t>
            </a:r>
            <a:r>
              <a:rPr lang="en-GB" dirty="0"/>
              <a:t> </a:t>
            </a:r>
            <a:r>
              <a:rPr lang="en-GB" dirty="0" err="1"/>
              <a:t>erinevate</a:t>
            </a:r>
            <a:r>
              <a:rPr lang="en-GB" dirty="0"/>
              <a:t> </a:t>
            </a:r>
            <a:r>
              <a:rPr lang="en-GB" dirty="0" err="1"/>
              <a:t>tegevuste</a:t>
            </a:r>
            <a:r>
              <a:rPr lang="en-GB" dirty="0"/>
              <a:t> </a:t>
            </a:r>
            <a:r>
              <a:rPr lang="en-GB" dirty="0" err="1"/>
              <a:t>rahastamisel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Kuidas</a:t>
            </a:r>
            <a:r>
              <a:rPr lang="en-GB" dirty="0"/>
              <a:t> </a:t>
            </a:r>
            <a:r>
              <a:rPr lang="en-GB" dirty="0" err="1"/>
              <a:t>saada</a:t>
            </a:r>
            <a:r>
              <a:rPr lang="en-GB" dirty="0"/>
              <a:t> </a:t>
            </a:r>
            <a:r>
              <a:rPr lang="en-GB" dirty="0" err="1"/>
              <a:t>rahastust</a:t>
            </a:r>
            <a:r>
              <a:rPr lang="en-GB" dirty="0"/>
              <a:t> </a:t>
            </a:r>
            <a:r>
              <a:rPr lang="en-GB" dirty="0" err="1"/>
              <a:t>piirkonnale</a:t>
            </a:r>
            <a:r>
              <a:rPr lang="en-GB" dirty="0"/>
              <a:t> </a:t>
            </a:r>
            <a:r>
              <a:rPr lang="en-GB" dirty="0" err="1"/>
              <a:t>prioriteetsete</a:t>
            </a:r>
            <a:r>
              <a:rPr lang="en-GB" dirty="0"/>
              <a:t> </a:t>
            </a:r>
            <a:r>
              <a:rPr lang="en-GB" dirty="0" err="1"/>
              <a:t>tegevuste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projektide</a:t>
            </a:r>
            <a:r>
              <a:rPr lang="en-GB" dirty="0"/>
              <a:t> </a:t>
            </a:r>
            <a:r>
              <a:rPr lang="en-GB" dirty="0" err="1"/>
              <a:t>toetuseks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 err="1"/>
              <a:t>Mõned</a:t>
            </a:r>
            <a:r>
              <a:rPr lang="en-GB" dirty="0"/>
              <a:t> </a:t>
            </a:r>
            <a:r>
              <a:rPr lang="en-GB" dirty="0" err="1"/>
              <a:t>ideed</a:t>
            </a:r>
            <a:r>
              <a:rPr lang="en-GB" dirty="0"/>
              <a:t> </a:t>
            </a:r>
            <a:r>
              <a:rPr lang="en-GB" dirty="0" err="1"/>
              <a:t>Võrumaa</a:t>
            </a:r>
            <a:r>
              <a:rPr lang="en-GB" dirty="0"/>
              <a:t> </a:t>
            </a:r>
            <a:r>
              <a:rPr lang="en-GB" dirty="0" err="1"/>
              <a:t>vaatenurgast</a:t>
            </a:r>
            <a:endParaRPr lang="en-GB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6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8C95ECB-A283-4477-BF05-8760B117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75" y="0"/>
            <a:ext cx="6252416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F9325-A441-ED02-D56D-6687810DC127}"/>
              </a:ext>
            </a:extLst>
          </p:cNvPr>
          <p:cNvSpPr txBox="1"/>
          <p:nvPr/>
        </p:nvSpPr>
        <p:spPr>
          <a:xfrm>
            <a:off x="257175" y="1971675"/>
            <a:ext cx="3648075" cy="3562350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en-GB" sz="2000" dirty="0" err="1"/>
              <a:t>Euroopa</a:t>
            </a:r>
            <a:r>
              <a:rPr lang="en-GB" sz="2000" dirty="0"/>
              <a:t> </a:t>
            </a:r>
            <a:r>
              <a:rPr lang="en-GB" sz="2000" dirty="0" err="1"/>
              <a:t>Liidu</a:t>
            </a:r>
            <a:r>
              <a:rPr lang="en-GB" sz="2000" dirty="0"/>
              <a:t> </a:t>
            </a:r>
            <a:r>
              <a:rPr lang="en-GB" sz="2000" dirty="0" err="1"/>
              <a:t>ülesed</a:t>
            </a:r>
            <a:r>
              <a:rPr lang="en-GB" sz="2000" dirty="0"/>
              <a:t> (Interreg Europe)</a:t>
            </a:r>
          </a:p>
          <a:p>
            <a:pPr marL="342900" indent="-342900">
              <a:buFontTx/>
              <a:buChar char="-"/>
            </a:pPr>
            <a:r>
              <a:rPr lang="en-GB" sz="2000" dirty="0" err="1"/>
              <a:t>Transnatsionaalsed</a:t>
            </a:r>
            <a:r>
              <a:rPr lang="en-GB" sz="2000" dirty="0"/>
              <a:t> (BSR)</a:t>
            </a:r>
          </a:p>
          <a:p>
            <a:pPr marL="342900" indent="-342900">
              <a:buFontTx/>
              <a:buChar char="-"/>
            </a:pPr>
            <a:r>
              <a:rPr lang="en-GB" sz="2000" dirty="0" err="1"/>
              <a:t>Piiriülesed</a:t>
            </a:r>
            <a:r>
              <a:rPr lang="en-GB" sz="2000" dirty="0"/>
              <a:t> (Est-Lat, CB)</a:t>
            </a:r>
            <a:endParaRPr lang="fi-FI" sz="2000" dirty="0" err="1"/>
          </a:p>
        </p:txBody>
      </p:sp>
    </p:spTree>
    <p:extLst>
      <p:ext uri="{BB962C8B-B14F-4D97-AF65-F5344CB8AC3E}">
        <p14:creationId xmlns:p14="http://schemas.microsoft.com/office/powerpoint/2010/main" val="269667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838200" y="1258806"/>
          <a:ext cx="10268712" cy="73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725" y="2034287"/>
            <a:ext cx="7588187" cy="457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81249" y="2308054"/>
            <a:ext cx="2823823" cy="39973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1000"/>
              </a:spcBef>
              <a:buNone/>
            </a:pPr>
            <a:r>
              <a:rPr lang="et-EE" sz="2133" b="1" dirty="0">
                <a:solidFill>
                  <a:srgbClr val="000000"/>
                </a:solidFill>
                <a:latin typeface="Trebuchet MS" panose="020B0603020202020204"/>
              </a:rPr>
              <a:t>Participating countries and regions:</a:t>
            </a:r>
          </a:p>
          <a:p>
            <a:pPr marL="228594" indent="-228594" defTabSz="914377">
              <a:spcBef>
                <a:spcPts val="1000"/>
              </a:spcBef>
            </a:pPr>
            <a:endParaRPr lang="et-EE" sz="2133" dirty="0">
              <a:solidFill>
                <a:srgbClr val="000000"/>
              </a:solidFill>
              <a:latin typeface="Trebuchet MS" panose="020B0603020202020204"/>
            </a:endParaRPr>
          </a:p>
          <a:p>
            <a:pPr marL="228594" indent="-228594" defTabSz="914377">
              <a:spcBef>
                <a:spcPts val="1000"/>
              </a:spcBef>
            </a:pPr>
            <a:r>
              <a:rPr lang="en-GB" sz="2133" dirty="0">
                <a:solidFill>
                  <a:srgbClr val="000000"/>
                </a:solidFill>
                <a:latin typeface="Trebuchet MS" panose="020B0603020202020204"/>
              </a:rPr>
              <a:t>Estonia</a:t>
            </a:r>
          </a:p>
          <a:p>
            <a:pPr marL="228594" indent="-228594" defTabSz="914377">
              <a:spcBef>
                <a:spcPts val="1000"/>
              </a:spcBef>
            </a:pPr>
            <a:r>
              <a:rPr lang="en-GB" sz="2133" dirty="0">
                <a:solidFill>
                  <a:srgbClr val="000000"/>
                </a:solidFill>
                <a:latin typeface="Trebuchet MS" panose="020B0603020202020204"/>
              </a:rPr>
              <a:t>Latvia</a:t>
            </a:r>
          </a:p>
          <a:p>
            <a:pPr marL="228594" indent="-228594" defTabSz="914377">
              <a:spcBef>
                <a:spcPts val="1000"/>
              </a:spcBef>
            </a:pPr>
            <a:r>
              <a:rPr lang="en-GB" sz="2133" dirty="0">
                <a:solidFill>
                  <a:srgbClr val="000000"/>
                </a:solidFill>
                <a:latin typeface="Trebuchet MS" panose="020B0603020202020204"/>
              </a:rPr>
              <a:t>Sweden</a:t>
            </a:r>
            <a:endParaRPr lang="et-EE" sz="2133" dirty="0">
              <a:solidFill>
                <a:srgbClr val="000000"/>
              </a:solidFill>
              <a:latin typeface="Trebuchet MS" panose="020B0603020202020204"/>
            </a:endParaRPr>
          </a:p>
          <a:p>
            <a:pPr marL="228594" indent="-228594" defTabSz="914377">
              <a:spcBef>
                <a:spcPts val="1000"/>
              </a:spcBef>
            </a:pPr>
            <a:r>
              <a:rPr lang="en-GB" sz="2133" dirty="0">
                <a:solidFill>
                  <a:srgbClr val="000000"/>
                </a:solidFill>
                <a:latin typeface="Trebuchet MS" panose="020B0603020202020204"/>
              </a:rPr>
              <a:t>Finland</a:t>
            </a:r>
            <a:endParaRPr lang="et-EE" sz="2133" dirty="0">
              <a:solidFill>
                <a:srgbClr val="000000"/>
              </a:solidFill>
              <a:latin typeface="Trebuchet MS" panose="020B0603020202020204"/>
            </a:endParaRPr>
          </a:p>
          <a:p>
            <a:pPr marL="228594" indent="-228594" defTabSz="914377">
              <a:spcBef>
                <a:spcPts val="1000"/>
              </a:spcBef>
            </a:pPr>
            <a:r>
              <a:rPr lang="en-GB" sz="2133" dirty="0" err="1">
                <a:solidFill>
                  <a:srgbClr val="000000"/>
                </a:solidFill>
                <a:latin typeface="Trebuchet MS" panose="020B0603020202020204"/>
              </a:rPr>
              <a:t>Åland</a:t>
            </a:r>
            <a:endParaRPr lang="en-GB" sz="2133" dirty="0">
              <a:solidFill>
                <a:srgbClr val="000000"/>
              </a:solidFill>
              <a:latin typeface="Trebuchet MS" panose="020B0603020202020204"/>
            </a:endParaRPr>
          </a:p>
          <a:p>
            <a:pPr marL="228594" indent="-228594" defTabSz="914377">
              <a:spcBef>
                <a:spcPts val="1000"/>
              </a:spcBef>
            </a:pPr>
            <a:endParaRPr lang="en-GB" sz="28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91173-C43D-4084-9137-43D066F6C97A}"/>
              </a:ext>
            </a:extLst>
          </p:cNvPr>
          <p:cNvSpPr txBox="1"/>
          <p:nvPr/>
        </p:nvSpPr>
        <p:spPr>
          <a:xfrm>
            <a:off x="8532902" y="2240049"/>
            <a:ext cx="2249452" cy="1761671"/>
          </a:xfrm>
          <a:prstGeom prst="rect">
            <a:avLst/>
          </a:prstGeom>
          <a:noFill/>
        </p:spPr>
        <p:txBody>
          <a:bodyPr vert="horz" wrap="square" lIns="120000" tIns="60960" rIns="121920" bIns="60960" numCol="2" rtlCol="0">
            <a:noAutofit/>
          </a:bodyPr>
          <a:lstStyle/>
          <a:p>
            <a:pPr algn="just" defTabSz="914377">
              <a:spcAft>
                <a:spcPts val="1067"/>
              </a:spcAft>
            </a:pPr>
            <a:r>
              <a:rPr lang="fi-FI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Kymenlaakso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defTabSz="914377">
              <a:spcAft>
                <a:spcPts val="1067"/>
              </a:spcAft>
            </a:pPr>
            <a:r>
              <a:rPr lang="fi-FI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Satakunta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spcAft>
                <a:spcPts val="1067"/>
              </a:spcAft>
            </a:pPr>
            <a:r>
              <a:rPr lang="fi-FI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Uusimaa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spcAft>
                <a:spcPts val="1067"/>
              </a:spcAft>
            </a:pPr>
            <a:r>
              <a:rPr lang="fi-FI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Varsinais-Suomi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spcAft>
                <a:spcPts val="1067"/>
              </a:spcAft>
            </a:pPr>
            <a:r>
              <a:rPr lang="fi-FI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Etelä-Karjala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spcAft>
                <a:spcPts val="1067"/>
              </a:spcAft>
            </a:pPr>
            <a:r>
              <a:rPr lang="fi-FI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Kanta-Häme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spcAft>
                <a:spcPts val="1067"/>
              </a:spcAft>
            </a:pPr>
            <a:r>
              <a:rPr lang="fi-FI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Pirkanmaa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defTabSz="914377"/>
            <a:r>
              <a:rPr lang="fi-FI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Päijät-Häme</a:t>
            </a:r>
          </a:p>
          <a:p>
            <a:pPr defTabSz="914377"/>
            <a:r>
              <a:rPr lang="fi-FI" sz="1333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Etelä-Savo</a:t>
            </a:r>
            <a:endParaRPr lang="en-US" sz="1333" dirty="0" err="1">
              <a:solidFill>
                <a:srgbClr val="0070C0"/>
              </a:solidFill>
              <a:latin typeface="Trebuchet MS" panose="020B0603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19916-F197-4A40-8310-FA3E1C73A496}"/>
              </a:ext>
            </a:extLst>
          </p:cNvPr>
          <p:cNvSpPr txBox="1"/>
          <p:nvPr/>
        </p:nvSpPr>
        <p:spPr>
          <a:xfrm>
            <a:off x="4378818" y="2841939"/>
            <a:ext cx="1811628" cy="2859109"/>
          </a:xfrm>
          <a:prstGeom prst="rect">
            <a:avLst/>
          </a:prstGeom>
          <a:noFill/>
        </p:spPr>
        <p:txBody>
          <a:bodyPr vert="horz" wrap="square" lIns="120000" tIns="60960" rIns="121920" bIns="60960" rtlCol="0">
            <a:noAutofit/>
          </a:bodyPr>
          <a:lstStyle/>
          <a:p>
            <a:pPr algn="just" defTabSz="914377">
              <a:lnSpc>
                <a:spcPct val="107000"/>
              </a:lnSpc>
              <a:spcAft>
                <a:spcPts val="1067"/>
              </a:spcAft>
            </a:pP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Gotlands</a:t>
            </a: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län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lnSpc>
                <a:spcPct val="107000"/>
              </a:lnSpc>
              <a:spcAft>
                <a:spcPts val="1067"/>
              </a:spcAft>
            </a:pP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Gävleborgs</a:t>
            </a: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län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lnSpc>
                <a:spcPct val="107000"/>
              </a:lnSpc>
              <a:spcAft>
                <a:spcPts val="1067"/>
              </a:spcAft>
            </a:pP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Stockholms</a:t>
            </a: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län</a:t>
            </a: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 defTabSz="914377">
              <a:lnSpc>
                <a:spcPct val="107000"/>
              </a:lnSpc>
              <a:spcAft>
                <a:spcPts val="1067"/>
              </a:spcAft>
            </a:pP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Södermanlands</a:t>
            </a: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län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lnSpc>
                <a:spcPct val="107000"/>
              </a:lnSpc>
              <a:spcAft>
                <a:spcPts val="1067"/>
              </a:spcAft>
            </a:pP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Uppsala </a:t>
            </a: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län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lnSpc>
                <a:spcPct val="107000"/>
              </a:lnSpc>
              <a:spcAft>
                <a:spcPts val="1067"/>
              </a:spcAft>
            </a:pP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Östergötlands</a:t>
            </a: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län</a:t>
            </a:r>
            <a:endParaRPr lang="en-US" sz="1333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defTabSz="914377">
              <a:lnSpc>
                <a:spcPct val="107000"/>
              </a:lnSpc>
              <a:spcAft>
                <a:spcPts val="1067"/>
              </a:spcAft>
            </a:pP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Västmanlands</a:t>
            </a: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län</a:t>
            </a: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defTabSz="914377"/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Örebro</a:t>
            </a:r>
            <a:r>
              <a:rPr lang="en-US" sz="1333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län</a:t>
            </a:r>
            <a:endParaRPr lang="en-US" sz="1333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6EC2-B111-4A31-A462-086138588210}"/>
              </a:ext>
            </a:extLst>
          </p:cNvPr>
          <p:cNvSpPr txBox="1"/>
          <p:nvPr/>
        </p:nvSpPr>
        <p:spPr>
          <a:xfrm>
            <a:off x="9224067" y="4300287"/>
            <a:ext cx="1710029" cy="1883403"/>
          </a:xfrm>
          <a:prstGeom prst="rect">
            <a:avLst/>
          </a:prstGeom>
          <a:noFill/>
        </p:spPr>
        <p:txBody>
          <a:bodyPr vert="horz" wrap="square" lIns="120000" tIns="60960" rIns="121920" bIns="60960" rtlCol="0">
            <a:noAutofit/>
          </a:bodyPr>
          <a:lstStyle/>
          <a:p>
            <a:pPr defTabSz="914377">
              <a:lnSpc>
                <a:spcPct val="150000"/>
              </a:lnSpc>
              <a:spcAft>
                <a:spcPts val="1067"/>
              </a:spcAft>
            </a:pPr>
            <a:r>
              <a:rPr lang="de-DE" sz="12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Kurzeme</a:t>
            </a:r>
            <a:endParaRPr lang="en-US" sz="1200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defTabSz="914377">
              <a:lnSpc>
                <a:spcPct val="150000"/>
              </a:lnSpc>
              <a:spcAft>
                <a:spcPts val="1067"/>
              </a:spcAft>
            </a:pPr>
            <a:r>
              <a:rPr lang="de-DE" sz="12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Pier</a:t>
            </a:r>
            <a:r>
              <a:rPr lang="lv-LV" sz="12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ī</a:t>
            </a:r>
            <a:r>
              <a:rPr lang="de-DE" sz="12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ga</a:t>
            </a:r>
            <a:endParaRPr lang="en-US" sz="1200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defTabSz="914377">
              <a:lnSpc>
                <a:spcPct val="150000"/>
              </a:lnSpc>
              <a:spcAft>
                <a:spcPts val="1067"/>
              </a:spcAft>
            </a:pPr>
            <a:r>
              <a:rPr lang="de-DE" sz="12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Rīga</a:t>
            </a:r>
            <a:endParaRPr lang="en-US" sz="1200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defTabSz="914377">
              <a:lnSpc>
                <a:spcPct val="150000"/>
              </a:lnSpc>
              <a:spcAft>
                <a:spcPts val="1067"/>
              </a:spcAft>
            </a:pPr>
            <a:r>
              <a:rPr lang="de-DE" sz="12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Vidzeme </a:t>
            </a:r>
            <a:endParaRPr lang="en-US" sz="1200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defTabSz="914377">
              <a:lnSpc>
                <a:spcPct val="150000"/>
              </a:lnSpc>
            </a:pPr>
            <a:r>
              <a:rPr lang="de-DE" sz="1200" dirty="0" err="1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Zemgale</a:t>
            </a:r>
            <a:endParaRPr lang="de-DE" sz="1200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defTabSz="914377">
              <a:lnSpc>
                <a:spcPct val="150000"/>
              </a:lnSpc>
            </a:pPr>
            <a:r>
              <a:rPr lang="de-DE" sz="1200" dirty="0" err="1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Latgale</a:t>
            </a:r>
            <a:endParaRPr lang="en-US" sz="1200" dirty="0" err="1">
              <a:solidFill>
                <a:srgbClr val="0070C0"/>
              </a:solidFill>
              <a:latin typeface="Trebuchet MS" panose="020B0603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B1292-FCE0-0B8C-C91A-8EEA3211DFC2}"/>
              </a:ext>
            </a:extLst>
          </p:cNvPr>
          <p:cNvSpPr txBox="1"/>
          <p:nvPr/>
        </p:nvSpPr>
        <p:spPr>
          <a:xfrm>
            <a:off x="213899" y="61207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151,9 </a:t>
            </a:r>
            <a:r>
              <a:rPr lang="fi-FI" dirty="0" err="1"/>
              <a:t>million</a:t>
            </a:r>
            <a:r>
              <a:rPr lang="fi-FI" dirty="0"/>
              <a:t> EUR </a:t>
            </a:r>
            <a:r>
              <a:rPr lang="fi-FI" dirty="0" err="1"/>
              <a:t>available</a:t>
            </a:r>
            <a:r>
              <a:rPr lang="fi-FI" dirty="0"/>
              <a:t> for </a:t>
            </a:r>
            <a:r>
              <a:rPr lang="fi-FI" dirty="0" err="1"/>
              <a:t>projects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107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2D50-0A2B-4AF0-B4B7-7373CE01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776" y="1"/>
            <a:ext cx="7052093" cy="733127"/>
          </a:xfrm>
        </p:spPr>
        <p:txBody>
          <a:bodyPr>
            <a:noAutofit/>
          </a:bodyPr>
          <a:lstStyle/>
          <a:p>
            <a:r>
              <a:rPr lang="en-GB" sz="3733" dirty="0"/>
              <a:t>EXPECTED RESULTS AND IMPACT</a:t>
            </a:r>
          </a:p>
        </p:txBody>
      </p:sp>
      <p:graphicFrame>
        <p:nvGraphicFramePr>
          <p:cNvPr id="4" name="Diagram 3" descr="Image of 7 Programme Objectives and result indicators.">
            <a:extLst>
              <a:ext uri="{FF2B5EF4-FFF2-40B4-BE49-F238E27FC236}">
                <a16:creationId xmlns:a16="http://schemas.microsoft.com/office/drawing/2014/main" id="{EDA2D364-C898-4AAC-82B2-205947434D18}"/>
              </a:ext>
            </a:extLst>
          </p:cNvPr>
          <p:cNvGraphicFramePr/>
          <p:nvPr/>
        </p:nvGraphicFramePr>
        <p:xfrm>
          <a:off x="-71849" y="1367368"/>
          <a:ext cx="9465733" cy="524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4B52FB-2E52-7ED2-E803-B3C065852E98}"/>
              </a:ext>
            </a:extLst>
          </p:cNvPr>
          <p:cNvSpPr txBox="1"/>
          <p:nvPr/>
        </p:nvSpPr>
        <p:spPr>
          <a:xfrm>
            <a:off x="8817429" y="538386"/>
            <a:ext cx="3374571" cy="733127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algn="ctr" defTabSz="914377"/>
            <a:r>
              <a:rPr lang="en-GB" sz="2000">
                <a:solidFill>
                  <a:srgbClr val="000000"/>
                </a:solidFill>
                <a:latin typeface="Trebuchet MS" panose="020B0603020202020204"/>
              </a:rPr>
              <a:t>More impact?</a:t>
            </a:r>
          </a:p>
          <a:p>
            <a:pPr algn="ctr" defTabSz="914377"/>
            <a:endParaRPr lang="en-GB" sz="2000">
              <a:solidFill>
                <a:srgbClr val="000000"/>
              </a:solidFill>
              <a:latin typeface="Trebuchet MS" panose="020B0603020202020204"/>
            </a:endParaRPr>
          </a:p>
          <a:p>
            <a:pPr algn="ctr" defTabSz="914377"/>
            <a:endParaRPr lang="en-GB" sz="2000">
              <a:solidFill>
                <a:srgbClr val="000000"/>
              </a:solidFill>
              <a:latin typeface="Trebuchet MS" panose="020B0603020202020204"/>
            </a:endParaRPr>
          </a:p>
          <a:p>
            <a:pPr algn="ctr" defTabSz="914377"/>
            <a:endParaRPr lang="en-GB" sz="200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8C16C-FE85-8AC3-88DA-25CA1530926D}"/>
              </a:ext>
            </a:extLst>
          </p:cNvPr>
          <p:cNvSpPr txBox="1"/>
          <p:nvPr/>
        </p:nvSpPr>
        <p:spPr>
          <a:xfrm>
            <a:off x="4114801" y="733127"/>
            <a:ext cx="4963887" cy="442531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algn="ctr" defTabSz="914377"/>
            <a:r>
              <a:rPr lang="en-GB" sz="2000">
                <a:solidFill>
                  <a:srgbClr val="000000"/>
                </a:solidFill>
                <a:latin typeface="Trebuchet MS" panose="020B0603020202020204"/>
              </a:rPr>
              <a:t>Result indicator &amp; target value</a:t>
            </a:r>
            <a:endParaRPr lang="fi-FI" sz="2000" err="1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F4F5318-D287-B7E5-8DCF-0BCCFDF08443}"/>
              </a:ext>
            </a:extLst>
          </p:cNvPr>
          <p:cNvSpPr/>
          <p:nvPr/>
        </p:nvSpPr>
        <p:spPr>
          <a:xfrm>
            <a:off x="8648095" y="1580605"/>
            <a:ext cx="745788" cy="6139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i-FI" sz="1351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D5DA4-5333-B9C5-420C-C9F24D9BBF93}"/>
              </a:ext>
            </a:extLst>
          </p:cNvPr>
          <p:cNvSpPr txBox="1"/>
          <p:nvPr/>
        </p:nvSpPr>
        <p:spPr>
          <a:xfrm>
            <a:off x="9556049" y="1367369"/>
            <a:ext cx="2635952" cy="946367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defTabSz="914377"/>
            <a:endParaRPr lang="en-US" sz="1400" dirty="0">
              <a:solidFill>
                <a:srgbClr val="000000"/>
              </a:solidFill>
              <a:latin typeface="Trebuchet MS" panose="020B0603020202020204"/>
            </a:endParaRPr>
          </a:p>
          <a:p>
            <a:pPr defTabSz="914377"/>
            <a:r>
              <a:rPr lang="en-US" sz="1400" dirty="0">
                <a:solidFill>
                  <a:srgbClr val="000000"/>
                </a:solidFill>
                <a:latin typeface="Trebuchet MS" panose="020B0603020202020204"/>
              </a:rPr>
              <a:t>Increased turnover, profits, jobs, more taxes, more wealth,…</a:t>
            </a:r>
          </a:p>
          <a:p>
            <a:pPr defTabSz="914377"/>
            <a:endParaRPr lang="fi-FI" sz="20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3ADA536-6C83-B2CD-E8F3-E96C4409DE5A}"/>
              </a:ext>
            </a:extLst>
          </p:cNvPr>
          <p:cNvSpPr/>
          <p:nvPr/>
        </p:nvSpPr>
        <p:spPr>
          <a:xfrm>
            <a:off x="8791530" y="3171372"/>
            <a:ext cx="745788" cy="6139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i-FI" sz="1351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DD3D8-7CF1-F4B2-C679-B7184975DAF7}"/>
              </a:ext>
            </a:extLst>
          </p:cNvPr>
          <p:cNvSpPr txBox="1"/>
          <p:nvPr/>
        </p:nvSpPr>
        <p:spPr>
          <a:xfrm>
            <a:off x="9556050" y="2995207"/>
            <a:ext cx="2612001" cy="946367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defTabSz="914377"/>
            <a:endParaRPr lang="en-US" sz="1400" dirty="0">
              <a:solidFill>
                <a:srgbClr val="000000"/>
              </a:solidFill>
              <a:latin typeface="Trebuchet MS" panose="020B0603020202020204"/>
            </a:endParaRPr>
          </a:p>
          <a:p>
            <a:pPr defTabSz="914377"/>
            <a:r>
              <a:rPr lang="en-US" sz="1400" dirty="0">
                <a:solidFill>
                  <a:srgbClr val="000000"/>
                </a:solidFill>
                <a:latin typeface="Trebuchet MS" panose="020B0603020202020204"/>
              </a:rPr>
              <a:t>Improved water, air quality, more biodiversity, less harm caused to environment,…</a:t>
            </a:r>
          </a:p>
          <a:p>
            <a:pPr defTabSz="914377"/>
            <a:endParaRPr lang="fi-FI" sz="20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6D855F7-3503-F965-8017-93E4DE19E40D}"/>
              </a:ext>
            </a:extLst>
          </p:cNvPr>
          <p:cNvSpPr/>
          <p:nvPr/>
        </p:nvSpPr>
        <p:spPr>
          <a:xfrm>
            <a:off x="9118810" y="5051715"/>
            <a:ext cx="745788" cy="6139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i-FI" sz="1351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B128B-4E18-231B-999D-7AAF91AADCC8}"/>
              </a:ext>
            </a:extLst>
          </p:cNvPr>
          <p:cNvSpPr txBox="1"/>
          <p:nvPr/>
        </p:nvSpPr>
        <p:spPr>
          <a:xfrm>
            <a:off x="9763845" y="4640089"/>
            <a:ext cx="2404207" cy="850545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defTabSz="914377"/>
            <a:r>
              <a:rPr lang="en-US" sz="1400" dirty="0">
                <a:solidFill>
                  <a:srgbClr val="000000"/>
                </a:solidFill>
                <a:latin typeface="Trebuchet MS" panose="020B0603020202020204"/>
              </a:rPr>
              <a:t>Increased employment, decreased unemployment, lower social costs,...</a:t>
            </a:r>
          </a:p>
          <a:p>
            <a:pPr defTabSz="914377"/>
            <a:endParaRPr lang="fi-FI" sz="20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45E1620-802C-864A-A6A4-555A5A13F179}"/>
              </a:ext>
            </a:extLst>
          </p:cNvPr>
          <p:cNvSpPr/>
          <p:nvPr/>
        </p:nvSpPr>
        <p:spPr>
          <a:xfrm>
            <a:off x="8831941" y="5918865"/>
            <a:ext cx="745788" cy="6139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i-FI" sz="1351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CF8BD4-24B7-1E64-2EF6-32289F79E8AD}"/>
              </a:ext>
            </a:extLst>
          </p:cNvPr>
          <p:cNvSpPr txBox="1"/>
          <p:nvPr/>
        </p:nvSpPr>
        <p:spPr>
          <a:xfrm>
            <a:off x="9763844" y="5752659"/>
            <a:ext cx="2612001" cy="946367"/>
          </a:xfrm>
          <a:prstGeom prst="rect">
            <a:avLst/>
          </a:prstGeom>
          <a:noFill/>
        </p:spPr>
        <p:txBody>
          <a:bodyPr vert="horz" wrap="square" lIns="90000" tIns="45720" rIns="91440" bIns="45720" rtlCol="0">
            <a:noAutofit/>
          </a:bodyPr>
          <a:lstStyle/>
          <a:p>
            <a:pPr defTabSz="914377"/>
            <a:r>
              <a:rPr lang="en-US" sz="1400" dirty="0">
                <a:solidFill>
                  <a:srgbClr val="000000"/>
                </a:solidFill>
                <a:latin typeface="Trebuchet MS" panose="020B0603020202020204"/>
              </a:rPr>
              <a:t>Better integrated CB region, more efficient public sector, saved time, money by people,…</a:t>
            </a:r>
          </a:p>
          <a:p>
            <a:pPr defTabSz="914377"/>
            <a:endParaRPr lang="fi-FI" sz="2000" dirty="0">
              <a:solidFill>
                <a:srgbClr val="00000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061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3E37-DC3E-4525-9740-7A7F6274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78" y="191510"/>
            <a:ext cx="7152913" cy="1224295"/>
          </a:xfrm>
        </p:spPr>
        <p:txBody>
          <a:bodyPr/>
          <a:lstStyle/>
          <a:p>
            <a:r>
              <a:rPr lang="en-US" sz="3200" dirty="0"/>
              <a:t>Cross border value added hierarchy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3D3A9-9692-432F-AEFC-C046AA4A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20689"/>
            <a:ext cx="9144000" cy="28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6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DB4F-4910-5F6B-7B98-3BEA0B7A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err="1"/>
              <a:t>Kuidas</a:t>
            </a:r>
            <a:r>
              <a:rPr lang="fi-FI" b="1" dirty="0"/>
              <a:t> saada </a:t>
            </a:r>
            <a:r>
              <a:rPr lang="fi-FI" b="1" dirty="0" err="1"/>
              <a:t>rahastust</a:t>
            </a:r>
            <a:r>
              <a:rPr lang="fi-FI" b="1" dirty="0"/>
              <a:t> </a:t>
            </a:r>
            <a:r>
              <a:rPr lang="fi-FI" b="1" dirty="0" err="1"/>
              <a:t>piirkonnale</a:t>
            </a:r>
            <a:r>
              <a:rPr lang="fi-FI" b="1" dirty="0"/>
              <a:t> </a:t>
            </a:r>
            <a:r>
              <a:rPr lang="fi-FI" b="1" dirty="0" err="1"/>
              <a:t>prioriteetsete</a:t>
            </a:r>
            <a:r>
              <a:rPr lang="fi-FI" b="1" dirty="0"/>
              <a:t> </a:t>
            </a:r>
            <a:r>
              <a:rPr lang="fi-FI" b="1" dirty="0" err="1"/>
              <a:t>tegevuste</a:t>
            </a:r>
            <a:r>
              <a:rPr lang="fi-FI" b="1" dirty="0"/>
              <a:t> ja </a:t>
            </a:r>
            <a:r>
              <a:rPr lang="fi-FI" b="1" dirty="0" err="1"/>
              <a:t>projektide</a:t>
            </a:r>
            <a:r>
              <a:rPr lang="fi-FI" b="1" dirty="0"/>
              <a:t> </a:t>
            </a:r>
            <a:r>
              <a:rPr lang="fi-FI" b="1" dirty="0" err="1"/>
              <a:t>toetuseks</a:t>
            </a:r>
            <a:r>
              <a:rPr lang="fi-FI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DA9F0-6B23-4635-58EE-40F84F06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 err="1"/>
              <a:t>Programmi</a:t>
            </a:r>
            <a:r>
              <a:rPr lang="fi-FI" dirty="0"/>
              <a:t> </a:t>
            </a:r>
            <a:r>
              <a:rPr lang="fi-FI" dirty="0" err="1"/>
              <a:t>sekkumisloogika</a:t>
            </a:r>
            <a:r>
              <a:rPr lang="fi-FI" dirty="0"/>
              <a:t> </a:t>
            </a:r>
            <a:r>
              <a:rPr lang="fi-FI" dirty="0" err="1"/>
              <a:t>kujundamises</a:t>
            </a:r>
            <a:r>
              <a:rPr lang="fi-FI" dirty="0"/>
              <a:t> </a:t>
            </a:r>
            <a:r>
              <a:rPr lang="fi-FI" dirty="0" err="1"/>
              <a:t>osalemine</a:t>
            </a:r>
            <a:r>
              <a:rPr lang="fi-FI" dirty="0"/>
              <a:t>;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Programmis</a:t>
            </a:r>
            <a:r>
              <a:rPr lang="fi-FI" dirty="0"/>
              <a:t> </a:t>
            </a:r>
            <a:r>
              <a:rPr lang="fi-FI" dirty="0" err="1"/>
              <a:t>eduka</a:t>
            </a:r>
            <a:r>
              <a:rPr lang="fi-FI" dirty="0"/>
              <a:t> </a:t>
            </a:r>
            <a:r>
              <a:rPr lang="fi-FI" dirty="0" err="1"/>
              <a:t>osalemise</a:t>
            </a:r>
            <a:r>
              <a:rPr lang="fi-FI" dirty="0"/>
              <a:t> </a:t>
            </a:r>
            <a:r>
              <a:rPr lang="fi-FI" dirty="0" err="1"/>
              <a:t>loogika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57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4DD5-57CA-B54B-0B87-AB7CB1C7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Seosed</a:t>
            </a:r>
            <a:r>
              <a:rPr lang="en-GB" dirty="0"/>
              <a:t> </a:t>
            </a:r>
            <a:r>
              <a:rPr lang="en-GB" dirty="0" err="1"/>
              <a:t>strateegiadokumentidega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F2F8-0D28-791D-56C2-8DD8ACCF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543050"/>
            <a:ext cx="11610975" cy="436721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/>
              <a:t>Regioonide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maakonadade</a:t>
            </a:r>
            <a:r>
              <a:rPr lang="en-GB" dirty="0"/>
              <a:t> </a:t>
            </a:r>
            <a:r>
              <a:rPr lang="en-GB" dirty="0" err="1"/>
              <a:t>arengukavad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rahvusvaheline</a:t>
            </a:r>
            <a:r>
              <a:rPr lang="en-GB" dirty="0"/>
              <a:t> </a:t>
            </a:r>
            <a:r>
              <a:rPr lang="en-GB" dirty="0" err="1"/>
              <a:t>koostöö</a:t>
            </a:r>
            <a:r>
              <a:rPr lang="en-GB" dirty="0"/>
              <a:t>? </a:t>
            </a:r>
          </a:p>
          <a:p>
            <a:pPr lvl="1"/>
            <a:endParaRPr lang="en-GB" dirty="0"/>
          </a:p>
          <a:p>
            <a:pPr lvl="1"/>
            <a:r>
              <a:rPr lang="en-GB" dirty="0" err="1"/>
              <a:t>Vähe</a:t>
            </a:r>
            <a:r>
              <a:rPr lang="en-GB" dirty="0"/>
              <a:t> </a:t>
            </a:r>
            <a:r>
              <a:rPr lang="en-GB" dirty="0" err="1"/>
              <a:t>asustatud</a:t>
            </a:r>
            <a:r>
              <a:rPr lang="en-GB" dirty="0"/>
              <a:t> </a:t>
            </a:r>
            <a:r>
              <a:rPr lang="en-GB" dirty="0" err="1"/>
              <a:t>territoorium</a:t>
            </a:r>
            <a:r>
              <a:rPr lang="en-GB" dirty="0"/>
              <a:t> – </a:t>
            </a:r>
            <a:r>
              <a:rPr lang="en-GB" dirty="0" err="1"/>
              <a:t>tavaliselt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prioriteedid</a:t>
            </a:r>
            <a:r>
              <a:rPr lang="en-GB" dirty="0"/>
              <a:t> </a:t>
            </a:r>
            <a:r>
              <a:rPr lang="en-GB" dirty="0" err="1"/>
              <a:t>rahvusvaheliseks</a:t>
            </a:r>
            <a:r>
              <a:rPr lang="en-GB" dirty="0"/>
              <a:t> </a:t>
            </a:r>
            <a:r>
              <a:rPr lang="en-GB" dirty="0" err="1"/>
              <a:t>koostööks</a:t>
            </a:r>
            <a:r>
              <a:rPr lang="en-GB" dirty="0"/>
              <a:t> </a:t>
            </a:r>
            <a:r>
              <a:rPr lang="en-GB" dirty="0" err="1"/>
              <a:t>määratletud</a:t>
            </a:r>
            <a:r>
              <a:rPr lang="en-GB" dirty="0"/>
              <a:t>. </a:t>
            </a:r>
            <a:r>
              <a:rPr lang="en-GB" dirty="0" err="1"/>
              <a:t>Pigem</a:t>
            </a:r>
            <a:r>
              <a:rPr lang="en-GB" dirty="0"/>
              <a:t> </a:t>
            </a:r>
            <a:r>
              <a:rPr lang="en-GB" dirty="0" err="1"/>
              <a:t>püütakse</a:t>
            </a:r>
            <a:r>
              <a:rPr lang="en-GB" dirty="0"/>
              <a:t> </a:t>
            </a:r>
            <a:r>
              <a:rPr lang="en-GB" dirty="0" err="1"/>
              <a:t>luua</a:t>
            </a:r>
            <a:r>
              <a:rPr lang="en-GB" dirty="0"/>
              <a:t> </a:t>
            </a:r>
            <a:r>
              <a:rPr lang="en-GB" dirty="0" err="1"/>
              <a:t>kõikehõlmavaid</a:t>
            </a:r>
            <a:r>
              <a:rPr lang="en-GB" dirty="0"/>
              <a:t> </a:t>
            </a:r>
            <a:r>
              <a:rPr lang="en-GB" dirty="0" err="1"/>
              <a:t>üldiste</a:t>
            </a:r>
            <a:r>
              <a:rPr lang="en-GB" dirty="0"/>
              <a:t> </a:t>
            </a:r>
            <a:r>
              <a:rPr lang="en-GB" dirty="0" err="1"/>
              <a:t>teemade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tegevuste</a:t>
            </a:r>
            <a:r>
              <a:rPr lang="en-GB" dirty="0"/>
              <a:t> </a:t>
            </a:r>
            <a:r>
              <a:rPr lang="en-GB" dirty="0" err="1"/>
              <a:t>nimekirju</a:t>
            </a:r>
            <a:endParaRPr lang="en-GB" dirty="0"/>
          </a:p>
          <a:p>
            <a:endParaRPr lang="en-GB" dirty="0"/>
          </a:p>
          <a:p>
            <a:r>
              <a:rPr lang="en-GB" dirty="0"/>
              <a:t>Hea </a:t>
            </a:r>
            <a:r>
              <a:rPr lang="en-GB" dirty="0" err="1"/>
              <a:t>ajastus</a:t>
            </a:r>
            <a:r>
              <a:rPr lang="en-GB" dirty="0"/>
              <a:t>, </a:t>
            </a:r>
            <a:r>
              <a:rPr lang="en-GB" dirty="0" err="1"/>
              <a:t>sest</a:t>
            </a:r>
            <a:r>
              <a:rPr lang="en-GB" dirty="0"/>
              <a:t> Post 2027 </a:t>
            </a:r>
            <a:r>
              <a:rPr lang="en-GB" dirty="0" err="1"/>
              <a:t>protsess</a:t>
            </a:r>
            <a:r>
              <a:rPr lang="en-GB" dirty="0"/>
              <a:t> </a:t>
            </a:r>
            <a:r>
              <a:rPr lang="en-GB" dirty="0" err="1"/>
              <a:t>algamas</a:t>
            </a:r>
            <a:endParaRPr lang="en-GB" dirty="0"/>
          </a:p>
          <a:p>
            <a:endParaRPr lang="en-GB" dirty="0"/>
          </a:p>
          <a:p>
            <a:pPr lvl="1"/>
            <a:r>
              <a:rPr lang="en-GB" dirty="0" err="1"/>
              <a:t>Järgmise</a:t>
            </a:r>
            <a:r>
              <a:rPr lang="en-GB" dirty="0"/>
              <a:t> </a:t>
            </a:r>
            <a:r>
              <a:rPr lang="en-GB" dirty="0" err="1"/>
              <a:t>aasta</a:t>
            </a:r>
            <a:r>
              <a:rPr lang="en-GB" dirty="0"/>
              <a:t> </a:t>
            </a:r>
            <a:r>
              <a:rPr lang="en-GB" dirty="0" err="1"/>
              <a:t>teises</a:t>
            </a:r>
            <a:r>
              <a:rPr lang="en-GB" dirty="0"/>
              <a:t> </a:t>
            </a:r>
            <a:r>
              <a:rPr lang="en-GB" dirty="0" err="1"/>
              <a:t>pooles</a:t>
            </a:r>
            <a:r>
              <a:rPr lang="en-GB" dirty="0"/>
              <a:t> </a:t>
            </a:r>
            <a:r>
              <a:rPr lang="en-GB" dirty="0" err="1"/>
              <a:t>algab</a:t>
            </a:r>
            <a:r>
              <a:rPr lang="en-GB" dirty="0"/>
              <a:t> </a:t>
            </a:r>
            <a:r>
              <a:rPr lang="en-GB" dirty="0" err="1"/>
              <a:t>tõenäoliselt</a:t>
            </a:r>
            <a:r>
              <a:rPr lang="en-GB" dirty="0"/>
              <a:t> </a:t>
            </a:r>
            <a:r>
              <a:rPr lang="en-GB" dirty="0" err="1"/>
              <a:t>ettevalmistusprotsess</a:t>
            </a:r>
            <a:endParaRPr lang="en-GB" dirty="0"/>
          </a:p>
          <a:p>
            <a:endParaRPr lang="en-GB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77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CA05-2BCD-5E19-33ED-02854728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seostamine</a:t>
            </a:r>
            <a:r>
              <a:rPr lang="en-GB" dirty="0"/>
              <a:t> </a:t>
            </a:r>
            <a:r>
              <a:rPr lang="en-GB" dirty="0" err="1"/>
              <a:t>regiooni</a:t>
            </a:r>
            <a:r>
              <a:rPr lang="en-GB" dirty="0"/>
              <a:t>, </a:t>
            </a:r>
            <a:r>
              <a:rPr lang="en-GB" dirty="0" err="1"/>
              <a:t>piirkonna</a:t>
            </a:r>
            <a:r>
              <a:rPr lang="en-GB" dirty="0"/>
              <a:t> </a:t>
            </a:r>
            <a:r>
              <a:rPr lang="en-GB" dirty="0" err="1"/>
              <a:t>arengukavaga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5FAFA-7AB7-74ED-5CBA-2B756D38C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" y="1605911"/>
            <a:ext cx="11130509" cy="48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7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Central Baltic colours">
      <a:dk1>
        <a:srgbClr val="000000"/>
      </a:dk1>
      <a:lt1>
        <a:sysClr val="window" lastClr="FFFFFF"/>
      </a:lt1>
      <a:dk2>
        <a:srgbClr val="001489"/>
      </a:dk2>
      <a:lt2>
        <a:srgbClr val="69ACDF"/>
      </a:lt2>
      <a:accent1>
        <a:srgbClr val="18BAA8"/>
      </a:accent1>
      <a:accent2>
        <a:srgbClr val="9ACA3C"/>
      </a:accent2>
      <a:accent3>
        <a:srgbClr val="DA5C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0000" tIns="45720" rIns="91440" bIns="45720" rtlCol="0">
        <a:noAutofit/>
      </a:bodyPr>
      <a:lstStyle>
        <a:defPPr algn="r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 2021-2027 presentation_empty" id="{FA0B4FEC-62BF-420D-8356-8EC4A47B1029}" vid="{F02A80CD-5102-4B32-9DBA-6C00003FF0D4}"/>
    </a:ext>
  </a:extLst>
</a:theme>
</file>

<file path=ppt/theme/theme3.xml><?xml version="1.0" encoding="utf-8"?>
<a:theme xmlns:a="http://schemas.openxmlformats.org/drawingml/2006/main" name="1_Office-teema">
  <a:themeElements>
    <a:clrScheme name="Central Baltic colours">
      <a:dk1>
        <a:srgbClr val="000000"/>
      </a:dk1>
      <a:lt1>
        <a:sysClr val="window" lastClr="FFFFFF"/>
      </a:lt1>
      <a:dk2>
        <a:srgbClr val="001489"/>
      </a:dk2>
      <a:lt2>
        <a:srgbClr val="69ACDF"/>
      </a:lt2>
      <a:accent1>
        <a:srgbClr val="18BAA8"/>
      </a:accent1>
      <a:accent2>
        <a:srgbClr val="9ACA3C"/>
      </a:accent2>
      <a:accent3>
        <a:srgbClr val="DA5C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0000" tIns="45720" rIns="91440" bIns="45720" rtlCol="0">
        <a:noAutofit/>
      </a:bodyPr>
      <a:lstStyle>
        <a:defPPr algn="r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 2021-2027 template" id="{A76CCE1E-9874-4C41-942A-05EB58AF11CE}" vid="{D977F9B8-809A-4C89-A6D8-8A448C7330DA}"/>
    </a:ext>
  </a:extLst>
</a:theme>
</file>

<file path=ppt/theme/theme4.xml><?xml version="1.0" encoding="utf-8"?>
<a:theme xmlns:a="http://schemas.openxmlformats.org/drawingml/2006/main" name="2_Office-teema">
  <a:themeElements>
    <a:clrScheme name="Central Baltic CB">
      <a:dk1>
        <a:sysClr val="windowText" lastClr="000000"/>
      </a:dk1>
      <a:lt1>
        <a:sysClr val="window" lastClr="FFFFFF"/>
      </a:lt1>
      <a:dk2>
        <a:srgbClr val="2B3485"/>
      </a:dk2>
      <a:lt2>
        <a:srgbClr val="E7E6E6"/>
      </a:lt2>
      <a:accent1>
        <a:srgbClr val="2B3485"/>
      </a:accent1>
      <a:accent2>
        <a:srgbClr val="7BAADF"/>
      </a:accent2>
      <a:accent3>
        <a:srgbClr val="DFEBF8"/>
      </a:accent3>
      <a:accent4>
        <a:srgbClr val="2B3485"/>
      </a:accent4>
      <a:accent5>
        <a:srgbClr val="95C12B"/>
      </a:accent5>
      <a:accent6>
        <a:srgbClr val="95C12B"/>
      </a:accent6>
      <a:hlink>
        <a:srgbClr val="2B3485"/>
      </a:hlink>
      <a:folHlink>
        <a:srgbClr val="2B3485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790</Words>
  <Application>Microsoft Office PowerPoint</Application>
  <PresentationFormat>Widescreen</PresentationFormat>
  <Paragraphs>149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Trebuchet MS</vt:lpstr>
      <vt:lpstr>Office Theme</vt:lpstr>
      <vt:lpstr>Office-teema</vt:lpstr>
      <vt:lpstr>1_Office-teema</vt:lpstr>
      <vt:lpstr>2_Office-teema</vt:lpstr>
      <vt:lpstr>Piiriülese koostöö võimalused Võru maakonna jaoks – mida teha muutunud oludes?</vt:lpstr>
      <vt:lpstr>Sisu</vt:lpstr>
      <vt:lpstr>PowerPoint Presentation</vt:lpstr>
      <vt:lpstr>PowerPoint Presentation</vt:lpstr>
      <vt:lpstr>EXPECTED RESULTS AND IMPACT</vt:lpstr>
      <vt:lpstr>Cross border value added hierarchy</vt:lpstr>
      <vt:lpstr>Kuidas saada rahastust piirkonnale prioriteetsete tegevuste ja projektide toetuseks?</vt:lpstr>
      <vt:lpstr>Seosed strateegiadokumentidega</vt:lpstr>
      <vt:lpstr>Projekti seostamine regiooni, piirkonna arengukavaga</vt:lpstr>
      <vt:lpstr>Wõromaa rahvusvahelise koostöö teemad</vt:lpstr>
      <vt:lpstr>Tegevuste teostamise optimaalne mastaap</vt:lpstr>
      <vt:lpstr>Tulevikuvaade, -võimalused, nishid  </vt:lpstr>
      <vt:lpstr>Kuidas edukalt osaleda? Võimekus, mis hädavajalik rahvusvaheliseks koostööks</vt:lpstr>
      <vt:lpstr>Lähenemine, kommunikatsioon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Wõromaa</dc:title>
  <dc:creator>Alamets Ylari</dc:creator>
  <cp:lastModifiedBy>Alamets Ylari</cp:lastModifiedBy>
  <cp:revision>44</cp:revision>
  <dcterms:created xsi:type="dcterms:W3CDTF">2024-08-28T08:27:27Z</dcterms:created>
  <dcterms:modified xsi:type="dcterms:W3CDTF">2024-09-12T09:58:11Z</dcterms:modified>
</cp:coreProperties>
</file>