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7104063" cy="10234613"/>
  <p:embeddedFontLst>
    <p:embeddedFont>
      <p:font typeface="Montserrat" panose="00000500000000000000" pitchFamily="2" charset="-7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QddwjosLMqJqbYpts5l0h7dIb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t-EE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1</a:t>
            </a:fld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82a129aab_0_13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2082a129aa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7:notes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1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082a129aab_0_3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g2082a129aa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82a129aab_0_15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2082a129aa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-EE"/>
              <a:t>Menetluse 50 tööpäeva algab 03.04, kahe puhkepäevast riigipühaga lõppeb üldjuhul 13.06.</a:t>
            </a:r>
            <a:endParaRPr/>
          </a:p>
        </p:txBody>
      </p:sp>
      <p:sp>
        <p:nvSpPr>
          <p:cNvPr id="155" name="Google Shape;155;p2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25</a:t>
            </a:fld>
            <a:endParaRPr/>
          </a:p>
        </p:txBody>
      </p:sp>
      <p:sp>
        <p:nvSpPr>
          <p:cNvPr id="156" name="Google Shape;156;p23:notes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25:notes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E-toetuse keskkonnas alustatud taotlust ei saa automaatselt teise meetme alla viia, nii et sisestamiseks tuleb valida kohe õige meede.</a:t>
            </a:r>
            <a:endParaRPr/>
          </a:p>
        </p:txBody>
      </p:sp>
      <p:sp>
        <p:nvSpPr>
          <p:cNvPr id="173" name="Google Shape;1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82a129aab_0_16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2082a129aa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6246669e1_1_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216246669e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dbdad3751_6_1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1ddbdad3751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0f36cdc485_0_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0f36cdc48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f36cdc485_0_1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20f36cdc4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f36cdc485_0_2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0f36cdc48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f36cdc485_0_4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0f36cdc48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Tekstis esmakordsel mainimisel tuleb “kohaliku omaalgatuse programm” pikalt välja kirjutada, samas tekstis korduvalt viidates võib kasutada suurtähelühendit KOP. Kohaliku omaalgatuse programm kirjutatakse väikeste algustähtedega. KOP-i ei ole logo.</a:t>
            </a:r>
            <a:endParaRPr/>
          </a:p>
        </p:txBody>
      </p:sp>
      <p:sp>
        <p:nvSpPr>
          <p:cNvPr id="214" name="Google Shape;2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f36cdc485_0_3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20f36cdc48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6246669e1_1_1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216246669e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e6886d8e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be6886d8e4_1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be6886d8e4_1_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t-EE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082a129aab_0_9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g2082a129aa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ddbdad3751_6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1ddbdad3751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24cc01728_0_3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2124cc0172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ddbdad3751_2_2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1ddbdad3751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ddbdad3751_2_3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1ddbdad3751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dbdad3751_1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1ddbdad3751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ddbdad3751_10_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1ddbdad3751_1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ddbdad3751_10_1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1ddbdad3751_1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0c55efd1e7_0_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20c55efd1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82a129aab_0_10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g2082a129aa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082a129aab_0_9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g2082a129aa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82a129aab_0_11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g2082a129aa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82a129aab_0_12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2082a129aa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itelslaid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082a129aab_0_75"/>
          <p:cNvSpPr txBox="1">
            <a:spLocks noGrp="1"/>
          </p:cNvSpPr>
          <p:nvPr>
            <p:ph type="ctrTitle"/>
          </p:nvPr>
        </p:nvSpPr>
        <p:spPr>
          <a:xfrm>
            <a:off x="1143001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Char char="●"/>
              <a:def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2082a129aab_0_75"/>
          <p:cNvSpPr txBox="1"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g2082a129aab_0_75"/>
          <p:cNvSpPr txBox="1">
            <a:spLocks noGrp="1"/>
          </p:cNvSpPr>
          <p:nvPr>
            <p:ph type="dt" idx="10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082a129aab_0_75"/>
          <p:cNvSpPr txBox="1">
            <a:spLocks noGrp="1"/>
          </p:cNvSpPr>
          <p:nvPr>
            <p:ph type="ftr" idx="11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082a129aab_0_75"/>
          <p:cNvSpPr txBox="1">
            <a:spLocks noGrp="1"/>
          </p:cNvSpPr>
          <p:nvPr>
            <p:ph type="sldNum" idx="12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ealkiri ja sisu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082a129aab_0_82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2082a129aab_0_82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g2082a129aab_0_82"/>
          <p:cNvSpPr txBox="1">
            <a:spLocks noGrp="1"/>
          </p:cNvSpPr>
          <p:nvPr>
            <p:ph type="dt" idx="10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082a129aab_0_82"/>
          <p:cNvSpPr txBox="1">
            <a:spLocks noGrp="1"/>
          </p:cNvSpPr>
          <p:nvPr>
            <p:ph type="ftr" idx="11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082a129aab_0_82"/>
          <p:cNvSpPr txBox="1">
            <a:spLocks noGrp="1"/>
          </p:cNvSpPr>
          <p:nvPr>
            <p:ph type="sldNum" idx="12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082a129aab_0_69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082a129aab_0_69"/>
          <p:cNvSpPr txBox="1">
            <a:spLocks noGrp="1"/>
          </p:cNvSpPr>
          <p:nvPr>
            <p:ph type="dt" idx="10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082a129aab_0_69"/>
          <p:cNvSpPr txBox="1">
            <a:spLocks noGrp="1"/>
          </p:cNvSpPr>
          <p:nvPr>
            <p:ph type="ftr" idx="11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082a129aab_0_69"/>
          <p:cNvSpPr txBox="1">
            <a:spLocks noGrp="1"/>
          </p:cNvSpPr>
          <p:nvPr>
            <p:ph type="sldNum" idx="12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toetus.rtk.e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aanemaa.ee/kop" TargetMode="External"/><Relationship Id="rId13" Type="http://schemas.openxmlformats.org/officeDocument/2006/relationships/hyperlink" Target="https://www.saaremaavald.ee/kop" TargetMode="External"/><Relationship Id="rId3" Type="http://schemas.openxmlformats.org/officeDocument/2006/relationships/hyperlink" Target="https://www.hol.ee/374" TargetMode="External"/><Relationship Id="rId7" Type="http://schemas.openxmlformats.org/officeDocument/2006/relationships/hyperlink" Target="https://jaek.ee/kop-2023" TargetMode="External"/><Relationship Id="rId12" Type="http://schemas.openxmlformats.org/officeDocument/2006/relationships/hyperlink" Target="https://raek.ee/kodanikuuhendustele/kohaliku-omaalgatuse-programm" TargetMode="External"/><Relationship Id="rId17" Type="http://schemas.openxmlformats.org/officeDocument/2006/relationships/hyperlink" Target="https://vorumaa.ee/projekt/kohaliku-omaalgatuse-programm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vol.ee/et/kohaliku-omaalgatuse-programm-kop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rva.kovtp.ee/kop" TargetMode="External"/><Relationship Id="rId11" Type="http://schemas.openxmlformats.org/officeDocument/2006/relationships/hyperlink" Target="https://polvamaa.ee/polvamaa-omavalitsuste-liit/pol-tegevus/kohaliku-omaalgatuse-programm" TargetMode="External"/><Relationship Id="rId5" Type="http://schemas.openxmlformats.org/officeDocument/2006/relationships/hyperlink" Target="https://ivol.ee/kohaliku-omaalgatuse-programm-kop-" TargetMode="External"/><Relationship Id="rId15" Type="http://schemas.openxmlformats.org/officeDocument/2006/relationships/hyperlink" Target="https://valgamaa.ee/maakond/programmid/kohaliku-omaalgatuse-programm" TargetMode="External"/><Relationship Id="rId10" Type="http://schemas.openxmlformats.org/officeDocument/2006/relationships/hyperlink" Target="https://parnumaa.ee/parnumaa-arenduskeskus/vabauhendustele/kohaliku-omaalgatuse-programm/" TargetMode="External"/><Relationship Id="rId4" Type="http://schemas.openxmlformats.org/officeDocument/2006/relationships/hyperlink" Target="https://hiiumaaarenduskeskus.ee/vabauhendused/kop/" TargetMode="External"/><Relationship Id="rId9" Type="http://schemas.openxmlformats.org/officeDocument/2006/relationships/hyperlink" Target="https://www.virol.ee/kohaliku-omaalgatuse-programm" TargetMode="External"/><Relationship Id="rId14" Type="http://schemas.openxmlformats.org/officeDocument/2006/relationships/hyperlink" Target="https://www.tartumaa.ee/programmid/kohaliku-omaalgatuse-programm-ko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teataja.ee/akt/115072023034?leiaKehti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tk.ee/meede-kohaliku-omaalgatuse-programm" TargetMode="External"/><Relationship Id="rId4" Type="http://schemas.openxmlformats.org/officeDocument/2006/relationships/hyperlink" Target="https://www.agri.ee/regionaalprogrammid#kohaliku-omaalgatus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ubn4KbPkVlY5oULPokZByJsShwd7vVw/view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subTitle" idx="1"/>
          </p:nvPr>
        </p:nvSpPr>
        <p:spPr>
          <a:xfrm>
            <a:off x="539850" y="2371500"/>
            <a:ext cx="8064300" cy="3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t-EE" sz="6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t-EE" sz="63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t-EE" sz="6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t-EE" sz="6300">
                <a:latin typeface="Montserrat"/>
                <a:ea typeface="Montserrat"/>
                <a:cs typeface="Montserrat"/>
                <a:sym typeface="Montserrat"/>
              </a:rPr>
              <a:t>aasta </a:t>
            </a:r>
            <a:endParaRPr sz="63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t-EE" sz="6300" b="1">
                <a:latin typeface="Montserrat"/>
                <a:ea typeface="Montserrat"/>
                <a:cs typeface="Montserrat"/>
                <a:sym typeface="Montserrat"/>
              </a:rPr>
              <a:t>KEVADVOORU</a:t>
            </a:r>
            <a:r>
              <a:rPr lang="et-EE" sz="6300">
                <a:latin typeface="Montserrat"/>
                <a:ea typeface="Montserrat"/>
                <a:cs typeface="Montserrat"/>
                <a:sym typeface="Montserrat"/>
              </a:rPr>
              <a:t> (01.03-01.04)</a:t>
            </a:r>
            <a:br>
              <a:rPr lang="et-EE" sz="63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6300" b="1">
                <a:latin typeface="Montserrat"/>
                <a:ea typeface="Montserrat"/>
                <a:cs typeface="Montserrat"/>
                <a:sym typeface="Montserrat"/>
              </a:rPr>
              <a:t>infopäevad</a:t>
            </a:r>
            <a:r>
              <a:rPr lang="et-EE" sz="6300"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et-EE" sz="63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6300">
                <a:latin typeface="Montserrat"/>
                <a:ea typeface="Montserrat"/>
                <a:cs typeface="Montserrat"/>
                <a:sym typeface="Montserrat"/>
              </a:rPr>
              <a:t>T, 05.03 kell 14:00-17:00</a:t>
            </a:r>
            <a:br>
              <a:rPr lang="et-EE" sz="63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6300">
                <a:latin typeface="Montserrat"/>
                <a:ea typeface="Montserrat"/>
                <a:cs typeface="Montserrat"/>
                <a:sym typeface="Montserrat"/>
              </a:rPr>
              <a:t>N, 07.03 kell 11:00-12:30 (vene keeles)</a:t>
            </a:r>
            <a:endParaRPr sz="6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 l="12749" r="12034"/>
          <a:stretch/>
        </p:blipFill>
        <p:spPr>
          <a:xfrm>
            <a:off x="2140987" y="-228600"/>
            <a:ext cx="5280174" cy="2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539850" y="5846025"/>
            <a:ext cx="8064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</a:pPr>
            <a:r>
              <a:rPr lang="et-EE" sz="2900" b="1">
                <a:solidFill>
                  <a:srgbClr val="006EB5"/>
                </a:solidFill>
                <a:latin typeface="Montserrat"/>
                <a:ea typeface="Montserrat"/>
                <a:cs typeface="Montserrat"/>
                <a:sym typeface="Montserrat"/>
              </a:rPr>
              <a:t>KOGUKOND ON OLULINE</a:t>
            </a:r>
            <a:endParaRPr sz="7400" b="1">
              <a:solidFill>
                <a:srgbClr val="006EB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628650" y="1112825"/>
            <a:ext cx="80898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Kogukonnateenus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Kogukonna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liikmetelt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kogukonna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liikmetele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pakutav teenus, mis lähtub kogukonna vajadustest.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Teenuse pakkuja on ka ise kogukonna liige.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Kogukonnateenuse eesmärk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ei ole kasumi teenimine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kuid tasu võtmine teenuskulude katteks on põhjendatud.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Kogukonnateenuse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vajalikkus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peab olema taotluses selgitatud.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381000" y="433050"/>
            <a:ext cx="8306700" cy="5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Projekti väljundnäitajad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Projektiga seotud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väljundnäitajad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nende sihtväärtused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määrab taotleja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taotluses vastavalt projektile ja need on projekti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mõju hindamise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üheks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aluseks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Väljundnäitajate ja sihtväärtuste seadmisel tuleb arvestada nende saavutamise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realistlikkust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Väljundnäitajate ja sihtväärtuste saavutamist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kontrollitakse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esitatud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aruande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põhjal.</a:t>
            </a:r>
            <a:endParaRPr sz="23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Saavutamata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jäänud väljundnäitajad või nende sihtväärtused olenevalt nende mittesaavutamise ulatusest on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aluseks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toetuse osalisele või täielikule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tagasinõudmisele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457200" y="1120375"/>
            <a:ext cx="8229600" cy="4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Toetuse taotleja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Mittetulundusühing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milles ei osale liikmena kohaliku omavalitsuse üksus ega riik ja mille liikmetest äriühingud ei moodusta rohkem kui poole.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Sihtasutus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mis ei ole asutatud kohaliku omavalitsuse üksuse ega riigi osalusel ja mille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liikmetest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äriühingud ei moodusta rohkem kui poole.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457050" y="1021075"/>
            <a:ext cx="8216100" cy="51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Toetuse taotleja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Tegutseb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avalikes huvides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ning taotleja eesmärgid ja tegevused on suunatud avalikkusele, sh taotleja peab oma tegevusest teavitama avalikkust.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Tegutseb oma liikmes- või töötajaskonnast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laiema sihtgrupi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heaks, välja arvatud erivajadustega inimeste heaks tegutsevad ühendused (projekt peab KOP-i eesmärki täitma).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Tegutseb piirkondlikult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küla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aleviku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alevi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valla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linna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asumi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kogukonna huvides.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434575" y="663925"/>
            <a:ext cx="8080800" cy="59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Toetuse taotleja - </a:t>
            </a:r>
            <a:r>
              <a:rPr lang="et-EE" sz="36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erandid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Tallinna</a:t>
            </a:r>
            <a:r>
              <a:rPr lang="et-EE" sz="23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linna puhul saavad taotlejaks olla ainult </a:t>
            </a:r>
            <a:r>
              <a:rPr lang="et-EE" sz="235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linnasisese asumi kogukonna huvides tegutsevad ühendused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Koguduste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puhul saavad taotlejaks olla kogudused, mis tegutsevad põhikirja järgi koguduse liikmetest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laiema sihtgrupi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huvides.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Küla-, aleviku- ning asumiseltside poolt asutatud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omavalitsuse piire ületavad ühendused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mille on omakorda asutanud eraõiguslikud juriidilised isikud ja/või füüsilised isikud ja mille tegevuse sihtrühmaks on kogu vastava küla/alevi/asumi elanikkond ning eesmärgiks vastava küla/alevi/asumi piirkonna elu- ja sotsiaalse keskkonna parandamine.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434575" y="822350"/>
            <a:ext cx="8080800" cy="51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Taotlejaks ei saa olla: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riühingud, ettevõtjate liidud, ametiühingud;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Montserrat"/>
              <a:buChar char="●"/>
            </a:pP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ameti-, kutse- ja erialaliidud,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mis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koondavad ühe ameti, kutse või eriala inimesi, edendavad nende  erialaoskusi või kaitsevad nende huve;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Montserrat"/>
              <a:buChar char="●"/>
            </a:pP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korteri-,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suvila-, aiandus-,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garaaži- jmt ühistud;</a:t>
            </a:r>
            <a:b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ühendused, kui nende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registrijärgne asukoht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teises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kohaliku omavalitsuse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üksuses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kui projekti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sihtgrupp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ühendused, mille tegevuse peamised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eesmärgid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 peamine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sihtgrupp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või projekti sihtgrupp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ületavad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ühe kohaliku omavalitsuse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piire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välja arvatud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määruses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nimetatud erandid.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426275" y="93550"/>
            <a:ext cx="8518500" cy="6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Nõuded taotlejale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12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Hiljemalt taotluse esitamise tähtaja seisuga peab taotlejal olema esitatud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majandusaasta aruanne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, kui selleks on tekkinud seadusest tulenev kohustus.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Ehitusinvesteeringute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puhul peab taotleja olema investeeringuobjekti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omanik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või tal peab olema selle objekti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kasutusõigus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ja avaliku kasutuse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leping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vähemalt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kolmeks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aastaks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 arvates projekti lõppemisest.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Taotleja peab tagama investeeringute ja soetuste puhul nende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säilimise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ja edasise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avaliku kasutuse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ning töökorras hoidmise vähemalt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kolme aasta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 jooksul projekti abikõlblikkuse perioodi lõppemisest arvates.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Taotlejal ei tohi olla riiklike maksude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võlga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, mis on suurem kui 100</a:t>
            </a:r>
            <a:r>
              <a:rPr lang="et-EE" sz="22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eurot või varasematest taotlusvoorudest tähtajaks esitamata aruandeid.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Taotleja suhtes ei ole algatatud pankroti- või likvideerimismenetlust.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12000" y="869900"/>
            <a:ext cx="8072400" cy="4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Taotluse esitamine</a:t>
            </a:r>
            <a:endParaRPr sz="3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aotluse koos vajalike lisadega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esitab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taotleja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seaduslik esindaja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digitaalselt allkirjastatult </a:t>
            </a:r>
            <a:br>
              <a:rPr lang="et-EE" sz="23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e-toetuse keskkonnas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https://etoetus.rtk.ee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hiljemalt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01.04.2024 kell 16.30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Taotlusi saab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esitada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kogu taotlusvooru avatud oleku ajal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ehk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01.03-01.04 kella 16:30-ni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Taotlusvoorus võib taotleja esitada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kuni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kaks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taotlust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ehk ühe taotluse kummassegi meetmesse.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82a129aab_0_139"/>
          <p:cNvSpPr txBox="1">
            <a:spLocks noGrp="1"/>
          </p:cNvSpPr>
          <p:nvPr>
            <p:ph type="body" idx="1"/>
          </p:nvPr>
        </p:nvSpPr>
        <p:spPr>
          <a:xfrm>
            <a:off x="426275" y="474550"/>
            <a:ext cx="8269500" cy="58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Taotlus koosneb: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taotlusvormist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mis sisaldab ka detailset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eelarvet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tegevuste lõikes;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volikirjast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kui taotleja esindusõiguslik isik tegutseb volikirja alusel;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ehitusinvesteeringute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puhul (ehitus, renoveerimine, remont vms) ka: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719999" lvl="1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objekti omandi- 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kasutusõigust tõendava dokumendi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koopia; 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719999" lvl="1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objekti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avaliku kasutuse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lepingu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koopia, kui objekt ei ole taotleja omandis;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719999" lvl="1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kohaliku omavalitsuse kirjalik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kinnitus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selle kohta, kas ja millist kooskõlastust või luba see investeering vajab.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567800" y="256200"/>
            <a:ext cx="8196000" cy="55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Abikõlblikkuse periood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aotlusvooru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abikõlblikkuse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periood kestab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kuud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alates taotluste esitamise täht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ajast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ehk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kevadvoorus 01.04.2024 kuni 01.04.2025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tegevused viiakse ellu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kulud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tekkinud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ning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tasutud abikõlblikkuse perioodil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Aruande võib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esitada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varem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kui projekt viiakse ellu kiiremini.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Erandjuhuna saab abikõlblikkuse perioodi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pikendada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kuni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6 kuu võrra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eelkõige toetuse saajast mitteoleneval põhjusel riiklikul või kohalikul tasandil kehtestatud eriolukorra või piirangute tõttu, mis teevad võimatuks projekti elluviimise planeeritud ajal.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082a129aab_0_39"/>
          <p:cNvSpPr txBox="1">
            <a:spLocks noGrp="1"/>
          </p:cNvSpPr>
          <p:nvPr>
            <p:ph type="body" idx="1"/>
          </p:nvPr>
        </p:nvSpPr>
        <p:spPr>
          <a:xfrm>
            <a:off x="592275" y="327050"/>
            <a:ext cx="7923000" cy="5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>
                <a:latin typeface="Montserrat"/>
                <a:ea typeface="Montserrat"/>
                <a:cs typeface="Montserrat"/>
                <a:sym typeface="Montserrat"/>
              </a:rPr>
              <a:t>Maakondlikud nõustajad/menetlejad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et-EE" sz="20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Harjumaa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 Omavalitsuste Liit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Maret Välja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Hiiumaa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Arenduskeskus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Kaja Sõrmus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Ida-Virumaa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 Omavalitsuste Liit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Alfred Alt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SA </a:t>
            </a:r>
            <a:r>
              <a:rPr lang="et-EE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Järvamaa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, Maile Kesküla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Jõgevamaa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 Arendus- ja Ettevõtluskeskus, 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Kersti Kurvits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SA </a:t>
            </a: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Läänemaa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Maarja Läänesaar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Lääne-Viru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 Omavalitsuste Liit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Kristina Nurmetalu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Pärnumaa</a:t>
            </a:r>
            <a:r>
              <a:rPr lang="et-EE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 Omavalitsuste Liit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, Karoliine Aus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Põlvamaa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 Omavalitsuste Liit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Eve Neemsalu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Raplamaa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 Arendus- ja Ettevõtluskeskus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Teele Ojasalu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Saaremaa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 Vallavalitsus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Eda Kesküla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4"/>
              </a:rPr>
              <a:t>Tartumaa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4"/>
              </a:rPr>
              <a:t> Omavalitsuste Liit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Heili Uuk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5"/>
              </a:rPr>
              <a:t>Valgamaa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5"/>
              </a:rPr>
              <a:t> Arenguagentuur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Aet Arula-Piir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6"/>
              </a:rPr>
              <a:t>Viljandimaa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6"/>
              </a:rPr>
              <a:t> Omavalitsuste Liit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K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rista Ojamäe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7"/>
              </a:rPr>
              <a:t>Võrumaa</a:t>
            </a:r>
            <a:r>
              <a:rPr lang="et-EE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7"/>
              </a:rPr>
              <a:t> Arenduskeskus</a:t>
            </a:r>
            <a:r>
              <a:rPr lang="et-EE" sz="20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Kaire Trumm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276125" y="152400"/>
            <a:ext cx="8623500" cy="6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Abikõlblike kulude üldtingimused</a:t>
            </a:r>
            <a:br>
              <a:rPr lang="et-EE" sz="2200" b="1">
                <a:latin typeface="Montserrat"/>
                <a:ea typeface="Montserrat"/>
                <a:cs typeface="Montserrat"/>
                <a:sym typeface="Montserrat"/>
              </a:rPr>
            </a:br>
            <a:endParaRPr sz="7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Kulud peavad olema projekti tegevustega otseselt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seotud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põhjendatud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vajalikud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projekti elluviimiseks.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ulud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tekkinud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ja kuludokumentide alusel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tasutud 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taotlusvooru </a:t>
            </a:r>
            <a:r>
              <a:rPr lang="et-EE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abikõlblikkuse perioodi jooksul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õik projektiga seotud kulud peavad olema </a:t>
            </a:r>
            <a:r>
              <a:rPr lang="et-EE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tasutud toetuse saaja arvelduskontolt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ulud peavad olema </a:t>
            </a:r>
            <a:r>
              <a:rPr lang="et-EE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tõendatavad 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algdokumentidega (arve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d, lepingud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ja nende tasumine pangakonto </a:t>
            </a:r>
            <a:r>
              <a:rPr lang="et-EE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väljavõttega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ulud peavad olema raamatupidamises selgelt </a:t>
            </a:r>
            <a:r>
              <a:rPr lang="et-EE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eristatavad 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teistest ühingu kuludest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Üle </a:t>
            </a:r>
            <a:r>
              <a:rPr lang="et-EE" sz="22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1000 euro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maksvate tellitud tööde, teenuste ja vara soetamise puhul tuleb taotluse eelarves kirjeldada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kahe võrreldava hinnapäringu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 tulemused ja valiku 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põhjendused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57200" y="163276"/>
            <a:ext cx="8229600" cy="5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Mitteabikõlblikud kulud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ulud, mis ei vasta abikõlblike kulude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üldtingimustele.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Kulud, mis on tehtud toetuse saaja ja temaga seotud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isikute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huvide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konflikti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olukorras (v.a juhul kui toetuse saaja on esitanud ühingu üldkoosoleku protokolli tehinguga nõustumise kohta).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elluviimise seisukohast muud põhjendamatud ja ebaolulised kulud (alkoholi- ja tubakatoodete kulud, panga ülekande- ja hooldustasud, kindlustamiskulud, intressid, viivised, trahvid jne).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Kulud projekti raamatupidamisele.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82a129aab_0_150"/>
          <p:cNvSpPr txBox="1">
            <a:spLocks noGrp="1"/>
          </p:cNvSpPr>
          <p:nvPr>
            <p:ph type="body" idx="1"/>
          </p:nvPr>
        </p:nvSpPr>
        <p:spPr>
          <a:xfrm>
            <a:off x="457200" y="564565"/>
            <a:ext cx="8229600" cy="5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Mitteabikõlblikud kulud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Projektijuhtimise kulud sisseostetud teenusena teiselt  juriidiliselt isikult ja FIE-lt.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Esinduskulud,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meened, auhinnad ja kingitused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Amortisatsioonikulud.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Organisatsioonide liikmemaksud.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Riiklikud maksud ja lõivud, mis on riigi poolt taotlejale tagastatavad (näiteks käibemaks).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Kulud, mis ei ole projekti tegevustega otseselt seotud, sh toetuse saaja igapäevased haldus-, transpordi-, sidevahendite-, majandamis- ja kontorikulud.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533400" y="708650"/>
            <a:ext cx="8077200" cy="5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Meetme “Kogukonna areng” mitteabikõlblikud kulud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Hoonete, rajatiste ja ruumide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ehitus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-,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rekonstrueerimis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ja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remonttööde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kulud.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Üle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 euro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maksvate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seadmete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soetamine (sh tööriistad, masinad, elektroonilised seadmed), mille eeldatav kasutusiga on oluliselt pikem kui projekti elluviimise periood ja mida on võimalik projekti tegevusteks rentida või laenata.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Kulud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toiduainetele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toitlustusele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mis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ületavad 10% projekti abikõlblikest kuludest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57200" y="134303"/>
            <a:ext cx="8077200" cy="5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Meetme „Investeeringud ja kogukonnateenuste arendamine“ mitteabikõlblikud kulud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Koolituste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ürituste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korraldamise kulud, sh kulud infopäevadele, külapäevadele ja muule sellisele.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Investeeringute ja ostude kasutusele võtmisega seotud teenuste (transpordi- ja ehitusteenused, seadmete paigaldamine jms) kulud, mis on tehtud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eraisikute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osutatud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teenuste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eest maksmiseks (lepingute alusel).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Kulud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toiduainetele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toitlustusele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445450" y="427350"/>
            <a:ext cx="8070000" cy="5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Taotluse menetlemine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aotluste menetlemise aeg on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üldjuhul kuni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50 tööpäeva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alates taotluse esitamise täht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ajast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(0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04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uuduste ja ebatäpsuste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kõrvaldamiseks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antakse aega kuni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tööpäeva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Taotlust ja eelarvet võib muuta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ainult menetleja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poolt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viidatud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puuduste ja nendega kaasnevate muudatuste osas,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sisuline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muutmine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pole lubatud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KOP-i m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ääruse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§ 14 lg 6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sätestab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asjaolud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mille puhul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taotlus tunnistatakse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nõuetele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mittevastavaks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304800" y="168175"/>
            <a:ext cx="84555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Taotluste hindamine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1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Taotlusi hindab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viie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liikmeline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hindamiskomisjon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Hindamiskriteeriumid: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tegevuste eesmärgi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vastavus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programmi eesmärgile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 mõju kogukonna elujõulisuse tugevnemisele (osakaal 30%);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vajalikkus kogukonna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jaoks ja kogukonnaliikmete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kaasatus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elluviimisesse (20%);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tegevuste põhjendatus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tegevuste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vajalikkus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kavandatud tulemuse saavutamiseks ja projekti tulemuste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jätkusuutlikkus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(25%);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eelarve põhjendatus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kuluefektiivsus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(25%).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504500" y="470025"/>
            <a:ext cx="8224500" cy="5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Taotluste hindamine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Hindamisskaala on vahemikus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0-4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punkti.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Hinnang taotlusele on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positiivne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kui hinnete kaalutud keskmine on vähemalt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2,5 punkti.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pingerida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moodustatakse mõlema meetme taotluste kohta ühiselt.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Komisjoni ettepaneku alusel teeb MARO otsuse taotluse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rahuldamise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osalise rahuldamise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rahuldamata jätmise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kohta.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Otsus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saadetakse taotlejale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e-toetuse keskkonna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kaudu.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Rahuldatud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nimekiri avaldatakse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MARO veebilehel.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Toetus makstakse välja 10 tööpäeva jooksul otsuse tegemisest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467550" y="159800"/>
            <a:ext cx="8208900" cy="58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Kokkuvõtteks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Kogukonna arengu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meetme kaudu toetatakse kõiki nn “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pehmeid tegevusi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”, mis tugevdavad kogukonda.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Võib soetada tegevuste elluviimiseks vajalikke vahendeid ja materjale.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Investeeringute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 kogukonna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teenuste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arendamise meetme kaudu toetatakse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investeeringuid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 investeeringute kasutuselevõtuks otseselt vajalikke sisseostetavaid teenuseid ainult juriidilistelt isikutelt.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Mõlema meetme jaoks on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eraldi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taotlusvormid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Kaks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taotlust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võib taotleja esitada juhul, kui need on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erinevates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meetmetes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82a129aab_0_165"/>
          <p:cNvSpPr txBox="1">
            <a:spLocks noGrp="1"/>
          </p:cNvSpPr>
          <p:nvPr>
            <p:ph type="body" idx="1"/>
          </p:nvPr>
        </p:nvSpPr>
        <p:spPr>
          <a:xfrm>
            <a:off x="467550" y="1074200"/>
            <a:ext cx="82089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Kokkuvõtteks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Taotlused tuleb esitada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e-toetuse keskkonnas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hiljemalt ettenähtud kuupäevaks ja kellaajaks -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01.04 kell 16.30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Taotluse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allkirjastaja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peab olema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registrijärgne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juhatuse liige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 Kui allkiri antakse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volikirja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alusel, tuleb taotlusele lisada volikiri.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Asumipõhisuse nõue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kehtib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ainult Tallinnas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Omafinantseering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peab olema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rahaline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sularahamaksed ei ole lubatud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494175" y="593750"/>
            <a:ext cx="8116500" cy="58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Kohaliku omaalgatuse p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rogrammi nõuded on sätestatud vastavas </a:t>
            </a:r>
            <a:r>
              <a:rPr lang="et-EE" sz="235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määruses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Programmi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üldise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koordineerimise, väljatöötamise ja järelevalve korraldamise eest vastutab </a:t>
            </a:r>
            <a:r>
              <a:rPr lang="et-EE" sz="235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Regionaal- ja Põllumajandusministeerium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Programmi rakendaja riiklikul tasandil on </a:t>
            </a:r>
            <a:r>
              <a:rPr lang="et-EE" sz="235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Riigi Tugiteenuste Keskus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(RTK).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Programmi rakendajateks maakondades on maakondlikud arendusorganisatsioonid (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MARO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-d).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Programmi viiakse ellu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kaks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korda aastas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kevadel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sügisel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toimuvate taotlusvoorude kaudu.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aasta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kevadvooru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taotluste esitami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ne toimub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01.03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kuni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01.04 kell 16.30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Taotluste ja aruannete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esitamine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toimub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ainult veebis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e-toetuse keskkonnas.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6246669e1_1_7"/>
          <p:cNvSpPr txBox="1">
            <a:spLocks noGrp="1"/>
          </p:cNvSpPr>
          <p:nvPr>
            <p:ph type="body" idx="1"/>
          </p:nvPr>
        </p:nvSpPr>
        <p:spPr>
          <a:xfrm>
            <a:off x="390750" y="1856700"/>
            <a:ext cx="83625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Küsimused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36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⬇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Sirutuspaus 5 min</a:t>
            </a:r>
            <a:endParaRPr sz="36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bdad3751_6_12"/>
          <p:cNvSpPr txBox="1">
            <a:spLocks noGrp="1"/>
          </p:cNvSpPr>
          <p:nvPr>
            <p:ph type="body" idx="1"/>
          </p:nvPr>
        </p:nvSpPr>
        <p:spPr>
          <a:xfrm>
            <a:off x="467550" y="602550"/>
            <a:ext cx="8208900" cy="13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Taotluse esitamine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10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Taotluse sisestamise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videojuhendi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leiab </a:t>
            </a:r>
            <a:r>
              <a:rPr lang="et-EE" sz="235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siit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g1ddbdad3751_6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438" y="2182000"/>
            <a:ext cx="6741126" cy="41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f36cdc485_0_8"/>
          <p:cNvSpPr txBox="1">
            <a:spLocks noGrp="1"/>
          </p:cNvSpPr>
          <p:nvPr>
            <p:ph type="body" idx="1"/>
          </p:nvPr>
        </p:nvSpPr>
        <p:spPr>
          <a:xfrm>
            <a:off x="467550" y="169650"/>
            <a:ext cx="8208900" cy="57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Elluviimine ja aruandmine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Mida kõige hoolikamalt jälgida kogu projekti kestel?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Tegevuse aluseks projekti elluviimisel on toetuse eraldamise otsus, projekt ise ja programmi määrus.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tegevusi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ülekandeid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tohib teha ainult projekti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abikõlbulikkuse perioodil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ehk vooru alguskuupäevast kuni lõppkuupäevani (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01.04.2024-01.04.2025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Viimane ülekannete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kuupäev on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01.04.2025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Aruanne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tuleb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esitada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hiljemalt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01.05.2025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 tuleb ellu viia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vastavalt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esitatud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taotlusele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kavandatud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tulemusi saavutades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f36cdc485_0_17"/>
          <p:cNvSpPr txBox="1">
            <a:spLocks noGrp="1"/>
          </p:cNvSpPr>
          <p:nvPr>
            <p:ph type="body" idx="1"/>
          </p:nvPr>
        </p:nvSpPr>
        <p:spPr>
          <a:xfrm>
            <a:off x="467550" y="245850"/>
            <a:ext cx="8208900" cy="57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Muudatused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elluviimise muudatused tuleb kooskõlastada vähemalt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10 tööpäeva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enne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abikõlblikkuse perioodi lõppu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MARO-le e-toetuse keskkonna kirjaga esitatud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muudatustaotlusega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eesmärki, väljundnäitajaid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ega nende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sihttasemed ei tohi muutuda.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Kuludevahelisi muudatusi võib teha ilma nõusolekut taotlemata ainult nende kulude osas, mis on eelarves olemas ja projekti kvaliteet ei kannata.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Pikendamist saab taotleda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kuni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6 kuu võrra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eelkõige toetuse saajast mitteoleneval põhjusel.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f36cdc485_0_26"/>
          <p:cNvSpPr txBox="1">
            <a:spLocks noGrp="1"/>
          </p:cNvSpPr>
          <p:nvPr>
            <p:ph type="body" idx="1"/>
          </p:nvPr>
        </p:nvSpPr>
        <p:spPr>
          <a:xfrm>
            <a:off x="543750" y="398250"/>
            <a:ext cx="8208900" cy="57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Dokumendid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Projekti kulud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ja neid kajastavad kulu- ja makse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dokumendid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peavad olema raamatupidamisarvestuses selgelt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eristatavad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ühingu muudest kuludest ja dokumentidest.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Sularahamaksed ei ole lubatud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kõik arveldused tehakse toetuse saaja kontolt.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Sõlmitud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lepingud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täidetakse nõuetekohaselt. Lepingul peab olema: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number ja kuupäev;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poolte andmed (eraisikul ka isikukood);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kokkulepitud tasu, kuidas makstakse ja mille eest;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poolte allkirjad.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f36cdc485_0_46"/>
          <p:cNvSpPr txBox="1">
            <a:spLocks noGrp="1"/>
          </p:cNvSpPr>
          <p:nvPr>
            <p:ph type="body" idx="1"/>
          </p:nvPr>
        </p:nvSpPr>
        <p:spPr>
          <a:xfrm>
            <a:off x="391350" y="245250"/>
            <a:ext cx="83625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Tasub tähele panna!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Kui tegevused nõuavad ehitus- ja kasutusluba või ehitus- ja kasutusteatist, peavad need olemas olema.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Projektiga soetatud või loodud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vara säilimine ja avalik kasutus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peab olema tagatud vähemalt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3 aastat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projekti lõppkuupäevast (kuni 01.04.20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28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Dokumentatsiooni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peab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säilitama 7 aastat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taotluse rahuldamise otsusest.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MARO-l on õigus teostada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kohapealset järelkontrolli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projektiga seotud dokumentide, seadmete, materjalide, teostatud tööde jm vara osas. Toetuse saaja on kohustatud võimaldama kontrolli läbiviijal eelnimetatuga kohapeal tutvuda.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470075" y="871001"/>
            <a:ext cx="8229600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Avalikkuse teavitamine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Toetuse kasutamisest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ja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projekti tulemustest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peab toetuse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saaja teavitama avalikkust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kas oma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veebilehel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mõnes avalikus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sotsiaalmeedia kanalis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kohalikus ajalehes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Lisaks tuleb projekti üritustel, koolitustel, erinevatel infomaterjalidel sh digitaalsetel, dokumentidel, trükistel, renoveeritud või korrastatud objektidel ja muudel juhtudel kasutada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viidet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Projekti on rahastatud kohaliku omaalgatuse programmist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0f36cdc485_0_38"/>
          <p:cNvSpPr txBox="1">
            <a:spLocks noGrp="1"/>
          </p:cNvSpPr>
          <p:nvPr>
            <p:ph type="body" idx="1"/>
          </p:nvPr>
        </p:nvSpPr>
        <p:spPr>
          <a:xfrm>
            <a:off x="467550" y="215050"/>
            <a:ext cx="82089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Toetuse tagasimaksmine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MARO-l on õigus nõuda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toetus osaliselt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täielikult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tagasi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kui: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rikutud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KOP-i määruse või teiste õigusaktide tingimusi või rahastamisotsuse nõudeid: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väljundnäitajaid on saavutatud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osaliselt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saavutamata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on tehtud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mitteabikõlblikke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kulusid;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on esitatud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valeandmeid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kasutamata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toetussumma on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suurem kui 100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eurot.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NB!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Toetuse saaja kohustub kandma kõik kulud, mis tekivad projekti kallinemisel toetussummaga võrreldes.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6246669e1_1_12"/>
          <p:cNvSpPr txBox="1">
            <a:spLocks noGrp="1"/>
          </p:cNvSpPr>
          <p:nvPr>
            <p:ph type="body" idx="1"/>
          </p:nvPr>
        </p:nvSpPr>
        <p:spPr>
          <a:xfrm>
            <a:off x="3111150" y="1876800"/>
            <a:ext cx="2921700" cy="3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Küsimused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e6886d8e4_1_0"/>
          <p:cNvSpPr txBox="1">
            <a:spLocks noGrp="1"/>
          </p:cNvSpPr>
          <p:nvPr>
            <p:ph type="body" idx="1"/>
          </p:nvPr>
        </p:nvSpPr>
        <p:spPr>
          <a:xfrm>
            <a:off x="467550" y="609650"/>
            <a:ext cx="8208900" cy="13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Aruande esitamine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1000" b="1">
                <a:latin typeface="Montserrat"/>
                <a:ea typeface="Montserrat"/>
                <a:cs typeface="Montserrat"/>
                <a:sym typeface="Montserrat"/>
              </a:rPr>
            </a:b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g2be6886d8e4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438" y="1801000"/>
            <a:ext cx="6741126" cy="41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082a129aab_0_94"/>
          <p:cNvSpPr txBox="1">
            <a:spLocks noGrp="1"/>
          </p:cNvSpPr>
          <p:nvPr>
            <p:ph type="body" idx="1"/>
          </p:nvPr>
        </p:nvSpPr>
        <p:spPr>
          <a:xfrm>
            <a:off x="494175" y="288950"/>
            <a:ext cx="8021100" cy="6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PROGRAMMI EESMÄRK</a:t>
            </a:r>
            <a:b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on tugevate ja omaalgatusel põhinevate kogukondade tekkimine ja püsimine.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Taotluses peab selgelt väljenduma kohaliku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kogukonna vajadus, algatus ja kaasamine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 Tegevused on suunatud kogukonna liikmetele, kogukond on kaasatud tegevuste elluviimisesse, kasusaajaks on kohalik kogukond ning investeeringuobjektid on avalikus kasutuses ja kogukonna liikmetele kättesaadavad.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KOP ei rahasta ühingu tegevusi, ürituste toimumist või lihtsalt asjade ostmist, vaid meetme eesmärgile vastava tulemuse saavutamist.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ddbdad3751_6_0"/>
          <p:cNvSpPr txBox="1">
            <a:spLocks noGrp="1"/>
          </p:cNvSpPr>
          <p:nvPr>
            <p:ph type="body" idx="1"/>
          </p:nvPr>
        </p:nvSpPr>
        <p:spPr>
          <a:xfrm>
            <a:off x="467550" y="169050"/>
            <a:ext cx="82089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Hindamiskomisjoni liikmete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tähelepanekud ja soovitused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Loe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enne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koostamist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määrust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infomaterjale,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aga ka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hindamiskriteeriume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 See viimane aitab Sul paremini mõista, mida hindaja Sinu projektist “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otsib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Enne taotluse sisestamist kirjuta endale kõik hindamiskriteeriumides nõutav eraldi välja, hiljem ei pea enam otsima, mida kirjutada (läbimõeldud taotlus!).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Palun järgi taotlusvormi lahtrite juures olevaid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abistavaid kommentaare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leiad need abiinfo küsimärkide alt. 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Kirjuta lihtsalt, selgelt, arusaadavalt ja lühidalt.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24cc01728_0_35"/>
          <p:cNvSpPr txBox="1">
            <a:spLocks noGrp="1"/>
          </p:cNvSpPr>
          <p:nvPr>
            <p:ph type="body" idx="1"/>
          </p:nvPr>
        </p:nvSpPr>
        <p:spPr>
          <a:xfrm>
            <a:off x="390750" y="649050"/>
            <a:ext cx="8362500" cy="4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KOP-i projektide peamine eesmärk on seotud kogukondade püsimise ja tugevdamisega!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Mõtle läbi, kuidas Sinu projekt on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seotud kogukonnaga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Kas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sündmus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mida korraldad 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investeering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mida teed, on kogukonna laiem algatus, st kokku lepitud koosolekul, kirjeldatud arengukavas jms.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Kui projekti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äkkidee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on sündinud vaid 1-2 inimese peas, siis see “paistab projektist läbi” ja ei ole eriti veenev. 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dbdad3751_2_25"/>
          <p:cNvSpPr txBox="1">
            <a:spLocks noGrp="1"/>
          </p:cNvSpPr>
          <p:nvPr>
            <p:ph type="body" idx="1"/>
          </p:nvPr>
        </p:nvSpPr>
        <p:spPr>
          <a:xfrm>
            <a:off x="390750" y="1007250"/>
            <a:ext cx="83625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Erista eesmärki ja selle tulemusi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Lähtu projekti loogikast: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projekt kutsutakse ellu, et luua uus, parem olukord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praegune olukord ehk probleem;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soovitud uus olukord ehk eesmärk.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Nende kahe vahele jäävad tegevused, mis selle uue olukorra saavutamiseks on vajalikud. Nimetatud tegevustega seotud kulud ongi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eelarve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 Tulemuste kirjeldamisel lähtu hilisemast mõõdetavusest ja hinnatavusest.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ddbdad3751_2_36"/>
          <p:cNvSpPr txBox="1">
            <a:spLocks noGrp="1"/>
          </p:cNvSpPr>
          <p:nvPr>
            <p:ph type="body" idx="1"/>
          </p:nvPr>
        </p:nvSpPr>
        <p:spPr>
          <a:xfrm>
            <a:off x="593550" y="755025"/>
            <a:ext cx="7956900" cy="4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Näide kogukonna projekti otsesest eesmärgist: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•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eesmärk on “Õnne küla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kogukonna kasv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tänu külapäevade korraldamisele 2024. aasta suvel.”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•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NB! Eesmärk ei ole külapäevade korraldamine! See on TEGEVUS!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•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Spikker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eesmärkide sõnastamisel: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EESMÄRK EI OLE TEGEVUS, VAID MUUTUS.</a:t>
            </a:r>
            <a:endParaRPr sz="2350" b="1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ddbdad3751_10_0"/>
          <p:cNvSpPr txBox="1">
            <a:spLocks noGrp="1"/>
          </p:cNvSpPr>
          <p:nvPr>
            <p:ph type="body" idx="1"/>
          </p:nvPr>
        </p:nvSpPr>
        <p:spPr>
          <a:xfrm>
            <a:off x="467550" y="282150"/>
            <a:ext cx="8208900" cy="5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Väldi enamlevinud vigu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Kui juhendis palutakse midagi kirjeldada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lühidalt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2-3 lausega, ära kirjuta asjassepuutumatuid pikki lugusid.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Kirjuta kogu oluline info välja taotluses ette nähtud lahtrites,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viitamist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palun kasuta ainult seal, kus seda on nõutud.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Ebareaalsed kasusaajad – ajalehe/FB kuulutuse või artikli lugejad, kõik valla/maakonna elanikud jne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ei ole otsesed kasusaajad.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Jää realistlikuks!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Liigne kantseliit ja “udutamine” -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ebaselgus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vähendab oluliselt projektile antavat hinnangut.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ddbdad3751_10_5"/>
          <p:cNvSpPr txBox="1">
            <a:spLocks noGrp="1"/>
          </p:cNvSpPr>
          <p:nvPr>
            <p:ph type="body" idx="1"/>
          </p:nvPr>
        </p:nvSpPr>
        <p:spPr>
          <a:xfrm>
            <a:off x="467550" y="169050"/>
            <a:ext cx="82089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Eelarve puhul lahti kirjutamata hinna alus (tegelikult nõutav!) - mis on nt tunni-, kilomeetrihinna jm ühiku aluseks. Mingi teenuse kogumaksumus ei ole eelarve selgitus! Kui hindajale jääb miski ebaselgeks, kajastub see hindamistulemustes.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9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Investeeringuprojekt lõpeb mingi asja/seadme ostuga või ehituse/remondi valmimisega.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Ost ise ei vii eesmärgini!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Näita projekti tegevustes ka selle investeeringu kasutamist ja eesmärgi täitmisele jõudmist – projekti pikkus on 1 aasta, selle ajal jõuab investeeringut ka kasutada.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ddbdad3751_10_15"/>
          <p:cNvSpPr txBox="1">
            <a:spLocks noGrp="1"/>
          </p:cNvSpPr>
          <p:nvPr>
            <p:ph type="body" idx="1"/>
          </p:nvPr>
        </p:nvSpPr>
        <p:spPr>
          <a:xfrm>
            <a:off x="467550" y="1400250"/>
            <a:ext cx="82089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350"/>
              <a:buFont typeface="Montserrat"/>
              <a:buChar char="●"/>
            </a:pP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Kõik projektiideed ei sobigi KOP-i meetmetesse! </a:t>
            </a:r>
            <a:endParaRPr sz="2350" b="1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Mõtle enne läbi - säästa iseenda ja menetlejate ning hindajate aega.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Maksimaalsed toetussummad: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Kogukonna areng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”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2500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eurot;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Investeeringud ja kogukonnateenuste arendamine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”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4000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eurot.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0c55efd1e7_0_7"/>
          <p:cNvSpPr txBox="1">
            <a:spLocks noGrp="1"/>
          </p:cNvSpPr>
          <p:nvPr>
            <p:ph type="body" idx="1"/>
          </p:nvPr>
        </p:nvSpPr>
        <p:spPr>
          <a:xfrm>
            <a:off x="1472225" y="1862250"/>
            <a:ext cx="61995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500">
                <a:latin typeface="Montserrat"/>
                <a:ea typeface="Montserrat"/>
                <a:cs typeface="Montserrat"/>
                <a:sym typeface="Montserrat"/>
              </a:rPr>
              <a:t>Täname kaasa mõtlemast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500">
                <a:latin typeface="Montserrat"/>
                <a:ea typeface="Montserrat"/>
                <a:cs typeface="Montserrat"/>
                <a:sym typeface="Montserrat"/>
              </a:rPr>
              <a:t>ja soovime </a:t>
            </a:r>
            <a:r>
              <a:rPr lang="et-EE" sz="25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edukat</a:t>
            </a:r>
            <a:r>
              <a:rPr lang="et-EE" sz="2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500">
                <a:latin typeface="Montserrat"/>
                <a:ea typeface="Montserrat"/>
                <a:cs typeface="Montserrat"/>
                <a:sym typeface="Montserrat"/>
              </a:rPr>
              <a:t>taotlemist!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4" name="Google Shape;274;g20c55efd1e7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68" y="3181351"/>
            <a:ext cx="1661216" cy="77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0c55efd1e7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6566" y="3507165"/>
            <a:ext cx="2483089" cy="57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0c55efd1e7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3574" y="3315843"/>
            <a:ext cx="2210833" cy="91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0c55efd1e7_0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540" y="4555132"/>
            <a:ext cx="2483089" cy="6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0c55efd1e7_0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13580" y="4311492"/>
            <a:ext cx="2210833" cy="68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0c55efd1e7_0_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6788" y="4233552"/>
            <a:ext cx="2210833" cy="60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0c55efd1e7_0_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5659" y="5291459"/>
            <a:ext cx="2210831" cy="54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0c55efd1e7_0_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6214" y="4547241"/>
            <a:ext cx="1350879" cy="108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0c55efd1e7_0_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96788" y="4967878"/>
            <a:ext cx="2210831" cy="6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0c55efd1e7_0_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13578" y="5157176"/>
            <a:ext cx="2210832" cy="46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0c55efd1e7_0_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7196" y="5919509"/>
            <a:ext cx="2081500" cy="5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0c55efd1e7_0_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81160" y="5627106"/>
            <a:ext cx="1887851" cy="8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0c55efd1e7_0_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95036" y="5560108"/>
            <a:ext cx="1887850" cy="97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0c55efd1e7_0_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08908" y="5785918"/>
            <a:ext cx="1661236" cy="65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0c55efd1e7_0_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780002" y="3937272"/>
            <a:ext cx="2210830" cy="64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0c55efd1e7_0_7"/>
          <p:cNvSpPr txBox="1">
            <a:spLocks noGrp="1"/>
          </p:cNvSpPr>
          <p:nvPr>
            <p:ph type="subTitle" idx="4294967295"/>
          </p:nvPr>
        </p:nvSpPr>
        <p:spPr>
          <a:xfrm>
            <a:off x="1146998" y="443990"/>
            <a:ext cx="34152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</a:pPr>
            <a:r>
              <a:rPr lang="et-EE" sz="3100" b="1">
                <a:solidFill>
                  <a:srgbClr val="006EB5"/>
                </a:solidFill>
                <a:latin typeface="Montserrat"/>
                <a:ea typeface="Montserrat"/>
                <a:cs typeface="Montserrat"/>
                <a:sym typeface="Montserrat"/>
              </a:rPr>
              <a:t>KOGUKOND</a:t>
            </a:r>
            <a:br>
              <a:rPr lang="et-EE" sz="3100" b="1">
                <a:solidFill>
                  <a:srgbClr val="006EB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3100" b="1">
                <a:solidFill>
                  <a:srgbClr val="006EB5"/>
                </a:solidFill>
                <a:latin typeface="Montserrat"/>
                <a:ea typeface="Montserrat"/>
                <a:cs typeface="Montserrat"/>
                <a:sym typeface="Montserrat"/>
              </a:rPr>
              <a:t>ON OLULINE</a:t>
            </a:r>
            <a:endParaRPr sz="7600" b="1">
              <a:solidFill>
                <a:srgbClr val="006EB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0" name="Google Shape;290;g20c55efd1e7_0_7"/>
          <p:cNvPicPr preferRelativeResize="0"/>
          <p:nvPr/>
        </p:nvPicPr>
        <p:blipFill rotWithShape="1">
          <a:blip r:embed="rId18">
            <a:alphaModFix/>
          </a:blip>
          <a:srcRect l="12749" r="12034"/>
          <a:stretch/>
        </p:blipFill>
        <p:spPr>
          <a:xfrm>
            <a:off x="4495800" y="-92975"/>
            <a:ext cx="3690849" cy="207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082a129aab_0_104"/>
          <p:cNvSpPr txBox="1">
            <a:spLocks noGrp="1"/>
          </p:cNvSpPr>
          <p:nvPr>
            <p:ph type="body" idx="1"/>
          </p:nvPr>
        </p:nvSpPr>
        <p:spPr>
          <a:xfrm>
            <a:off x="713850" y="1394975"/>
            <a:ext cx="81798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Kogukond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Kindlas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piirkonnas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elav,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ühist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toimekeskkonda jagav ja teatud sotsiaalsete suhete võrgustikuga seotud inimeste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rühm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ehk ühe piirkonna elanikud, kes: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kasutavad samu teenuseid;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viibivad ühises infoväljas;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korraldavad ühiselt kogukonnaliikmetele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vajalikke ettevõtmisi.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82a129aab_0_99"/>
          <p:cNvSpPr txBox="1">
            <a:spLocks noGrp="1"/>
          </p:cNvSpPr>
          <p:nvPr>
            <p:ph type="body" idx="1"/>
          </p:nvPr>
        </p:nvSpPr>
        <p:spPr>
          <a:xfrm>
            <a:off x="561450" y="1318775"/>
            <a:ext cx="8179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Kogukond</a:t>
            </a:r>
            <a:br>
              <a:rPr lang="et-EE" sz="33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Määruse tähenduses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ei loeta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kogukonnaks: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vaid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kitsa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huviala esindajaid või maailmavaate, elukutse, soo, ea või muu ühise tunnuse alusel loodud isikute gruppi;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või gruppi, mille tegevused ja kooskäimise kohad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ei ole avatud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või mille tegevus ja eesmärgid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ei ole suunatud laiemale avalikkusele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kui oma liikmeskond.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82a129aab_0_114"/>
          <p:cNvSpPr txBox="1">
            <a:spLocks noGrp="1"/>
          </p:cNvSpPr>
          <p:nvPr>
            <p:ph type="body" idx="1"/>
          </p:nvPr>
        </p:nvSpPr>
        <p:spPr>
          <a:xfrm>
            <a:off x="561450" y="709175"/>
            <a:ext cx="8179800" cy="5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Meetmed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“Kogukonna areng”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panustab kogukonnaliikmete teadmiste ja oskuste kasvu, kogukonna identiteedi tugevnemisse ja tõhusama koostöö tekkesse.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2" indent="0" algn="ctr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“Investeeringud ja kogukonnateenuste arendamine”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panustab kogukonnale vajalike ja selle liikmete ühistegevust soodustavate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avalikus kasutuses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olevate objektide rajamisse ja arendamisse ning kogukonnaliikmetele vajalike teenuste pakkumisse.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82a129aab_0_124"/>
          <p:cNvSpPr txBox="1">
            <a:spLocks noGrp="1"/>
          </p:cNvSpPr>
          <p:nvPr>
            <p:ph type="body" idx="1"/>
          </p:nvPr>
        </p:nvSpPr>
        <p:spPr>
          <a:xfrm>
            <a:off x="561450" y="785375"/>
            <a:ext cx="8179800" cy="5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Toetus ja omafinantseering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Maksimaalsed toetussummad: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Kogukonna areng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”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2500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eurot;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Investeeringud ja kogukonnateenuste arendamine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”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4000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eurot.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Toetussumma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määr saab olla kuni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90%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projekti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abikõlblikest kuludest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Omafinantseeringu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minimaalne määr on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10%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projekti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abikõlblikest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ainult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rahalistest kuludest.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668350" y="525850"/>
            <a:ext cx="8229600" cy="5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Meetmete väljundnäitajad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“K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ogukonna areng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läbi viidud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ürituste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tegevuste arv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(koolitused, infopäevad, külapäevad, koduleheküljed, infotrükised jmt);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tegevustes ja üritustel (koolitused, infopäevad, külapäevad jmt) otseselt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osalenute arv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“I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nvesteeringud ja kogukonnateenuste arendamine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rajatud või korrastatud avalikus kasutuses olevate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objektide arv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toetatud kogukonna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teenuste arv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P23 I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2879</Words>
  <Application>Microsoft Office PowerPoint</Application>
  <PresentationFormat>Ekraaniseanss (4:3)</PresentationFormat>
  <Paragraphs>267</Paragraphs>
  <Slides>47</Slides>
  <Notes>47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47</vt:i4>
      </vt:variant>
    </vt:vector>
  </HeadingPairs>
  <TitlesOfParts>
    <vt:vector size="52" baseType="lpstr">
      <vt:lpstr>Arial</vt:lpstr>
      <vt:lpstr>Arimo</vt:lpstr>
      <vt:lpstr>Montserrat</vt:lpstr>
      <vt:lpstr>Calibri</vt:lpstr>
      <vt:lpstr>KOP23 II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Saima Mänd</dc:creator>
  <cp:lastModifiedBy>Kaire Trumm</cp:lastModifiedBy>
  <cp:revision>1</cp:revision>
  <dcterms:created xsi:type="dcterms:W3CDTF">2013-08-30T09:45:53Z</dcterms:created>
  <dcterms:modified xsi:type="dcterms:W3CDTF">2024-03-11T07:35:44Z</dcterms:modified>
</cp:coreProperties>
</file>