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notesMasterIdLst>
    <p:notesMasterId r:id="rId26"/>
  </p:notesMasterIdLst>
  <p:sldIdLst>
    <p:sldId id="256" r:id="rId2"/>
    <p:sldId id="282" r:id="rId3"/>
    <p:sldId id="260" r:id="rId4"/>
    <p:sldId id="261" r:id="rId5"/>
    <p:sldId id="262" r:id="rId6"/>
    <p:sldId id="263" r:id="rId7"/>
    <p:sldId id="264" r:id="rId8"/>
    <p:sldId id="280" r:id="rId9"/>
    <p:sldId id="281" r:id="rId10"/>
    <p:sldId id="272" r:id="rId11"/>
    <p:sldId id="273" r:id="rId12"/>
    <p:sldId id="274" r:id="rId13"/>
    <p:sldId id="275" r:id="rId14"/>
    <p:sldId id="276" r:id="rId15"/>
    <p:sldId id="277" r:id="rId16"/>
    <p:sldId id="278" r:id="rId17"/>
    <p:sldId id="265" r:id="rId18"/>
    <p:sldId id="266" r:id="rId19"/>
    <p:sldId id="267" r:id="rId20"/>
    <p:sldId id="268" r:id="rId21"/>
    <p:sldId id="269" r:id="rId22"/>
    <p:sldId id="271" r:id="rId23"/>
    <p:sldId id="283"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60"/>
    <a:srgbClr val="000000"/>
    <a:srgbClr val="007167"/>
    <a:srgbClr val="EFF5F5"/>
    <a:srgbClr val="EF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255FA-91F0-4A56-A65D-E67AE4B63535}" type="datetimeFigureOut">
              <a:rPr lang="et-EE" smtClean="0"/>
              <a:t>28.04.2022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77D4D-CB3A-496F-9678-DB95D3E6C1AC}" type="slidenum">
              <a:rPr lang="et-EE" smtClean="0"/>
              <a:t>‹#›</a:t>
            </a:fld>
            <a:endParaRPr lang="et-EE"/>
          </a:p>
        </p:txBody>
      </p:sp>
    </p:spTree>
    <p:extLst>
      <p:ext uri="{BB962C8B-B14F-4D97-AF65-F5344CB8AC3E}">
        <p14:creationId xmlns:p14="http://schemas.microsoft.com/office/powerpoint/2010/main" val="227978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600"/>
              </a:spcAft>
            </a:pPr>
            <a:r>
              <a:rPr lang="et-EE" sz="1800" dirty="0">
                <a:effectLst/>
                <a:latin typeface="Arial"/>
                <a:ea typeface="Calibri" panose="020F0502020204030204" pitchFamily="34" charset="0"/>
                <a:cs typeface="Arial"/>
              </a:rPr>
              <a:t>Erinevate stsenaariumite kohaselt suureneb </a:t>
            </a:r>
            <a:r>
              <a:rPr lang="et-EE" sz="1800" b="1" dirty="0">
                <a:effectLst/>
                <a:latin typeface="Arial"/>
                <a:ea typeface="Calibri" panose="020F0502020204030204" pitchFamily="34" charset="0"/>
                <a:cs typeface="Arial"/>
              </a:rPr>
              <a:t>ekstreemsete ilmastikunähtuste sagedus</a:t>
            </a:r>
            <a:r>
              <a:rPr lang="et-EE" sz="1800" dirty="0">
                <a:effectLst/>
                <a:latin typeface="Arial"/>
                <a:ea typeface="Calibri" panose="020F0502020204030204" pitchFamily="34" charset="0"/>
                <a:cs typeface="Arial"/>
              </a:rPr>
              <a:t>, mis suure tõenäosusega toob kaasa raskemate </a:t>
            </a:r>
            <a:r>
              <a:rPr lang="et-EE" sz="1800" b="1" dirty="0">
                <a:effectLst/>
                <a:latin typeface="Arial"/>
                <a:ea typeface="Calibri" panose="020F0502020204030204" pitchFamily="34" charset="0"/>
                <a:cs typeface="Arial"/>
              </a:rPr>
              <a:t>ilmastikutingimustega seotud loodusõnnetuste sagenemise</a:t>
            </a:r>
            <a:r>
              <a:rPr lang="et-EE" sz="1800" dirty="0">
                <a:effectLst/>
                <a:latin typeface="Arial"/>
                <a:ea typeface="Calibri" panose="020F0502020204030204" pitchFamily="34" charset="0"/>
                <a:cs typeface="Arial"/>
              </a:rPr>
              <a:t>. Veetaseme muutus, ekstreemsete </a:t>
            </a:r>
            <a:r>
              <a:rPr lang="et-EE" sz="1800" b="1" dirty="0">
                <a:effectLst/>
                <a:latin typeface="Arial"/>
                <a:ea typeface="Calibri" panose="020F0502020204030204" pitchFamily="34" charset="0"/>
                <a:cs typeface="Arial"/>
              </a:rPr>
              <a:t>sademete hulk ja temperatuuri äärmuslik muutus mõjutab põllumajandust ja sellest tingitult omakorda toiduainetega varustatust, tervishoidu, tööstust ning transpordi ja muude infrastruktuuri elementide toimimist ning ökosüsteemi terviklikkust. Paljude maismaa-, magevee- ja mereliikidel on toimunud vastuseks jätkuvale kliimamuutusele nihe nii geograafilises levikus, sesoonses aktiivsuses, rände mustrites, rohkuses kui ka liikide koostoimimises</a:t>
            </a:r>
            <a:r>
              <a:rPr lang="et-EE" sz="1800" dirty="0">
                <a:effectLst/>
                <a:latin typeface="Arial"/>
                <a:ea typeface="Calibri" panose="020F0502020204030204" pitchFamily="34" charset="0"/>
                <a:cs typeface="Arial"/>
              </a:rPr>
              <a:t>. (2)</a:t>
            </a:r>
          </a:p>
          <a:p>
            <a:pPr algn="just">
              <a:lnSpc>
                <a:spcPct val="107000"/>
              </a:lnSpc>
              <a:spcAft>
                <a:spcPts val="600"/>
              </a:spcAft>
            </a:pPr>
            <a:r>
              <a:rPr lang="et-EE" sz="1800" dirty="0">
                <a:effectLst/>
                <a:latin typeface="Arial"/>
                <a:ea typeface="Calibri" panose="020F0502020204030204" pitchFamily="34" charset="0"/>
                <a:cs typeface="Arial"/>
              </a:rPr>
              <a:t>Kliimamuutustel on märkimisväärsed majanduslikud ja sotsiaalsed tagajärjed, mis on mõnes piirkonnas ja sektoris tõsisemad kui mujal. Kliimamuutuste mõju on eeldatavasti suurem ka teatavatele ühiskonnagruppidele, näiteks vanurid, puuetega inimesed ja väikese sissetulekuga majapidamised. Kuid isegi siis, kui meil õnnestub kasvuhoonegaaside heidet piirata ja seejärel vähendada, läheb aega, enne kui meie planeet taastub atmosfääri juba paiskunud kasvuhoonegaasidest. Seega seisame me vähemalt järgmise 50 aasta jooksul silmitsi kliimamuutuste mõjuga ning peame seetõttu võtma kohanemismeetmeid. </a:t>
            </a:r>
            <a:r>
              <a:rPr lang="nl-NL" sz="1800" dirty="0">
                <a:effectLst/>
                <a:latin typeface="Arial"/>
                <a:ea typeface="Calibri" panose="020F0502020204030204" pitchFamily="34" charset="0"/>
                <a:cs typeface="Arial"/>
              </a:rPr>
              <a:t>(2)</a:t>
            </a:r>
            <a:endParaRPr lang="et-EE" sz="1800" dirty="0">
              <a:effectLst/>
              <a:latin typeface="Arial"/>
              <a:ea typeface="Calibri" panose="020F0502020204030204" pitchFamily="34" charset="0"/>
              <a:cs typeface="Arial"/>
            </a:endParaRPr>
          </a:p>
          <a:p>
            <a:pPr algn="just">
              <a:lnSpc>
                <a:spcPct val="107000"/>
              </a:lnSpc>
              <a:spcAft>
                <a:spcPts val="600"/>
              </a:spcAft>
            </a:pPr>
            <a:r>
              <a:rPr lang="et-EE" sz="1800" dirty="0">
                <a:effectLst/>
                <a:latin typeface="Arial"/>
                <a:ea typeface="Calibri" panose="020F0502020204030204" pitchFamily="34" charset="0"/>
                <a:cs typeface="Arial"/>
              </a:rPr>
              <a:t>Põhja ja Kirde-Euroopas prognoositakse rohkem sademeid (aastas keskmiselt ca 20% rohkem). Samas ennustatakse muutusi sesoonsetes sademetes ehk talvel kasvab sademete hulk eeldatavasti kuni 80% ja suvel ennustatakse sademete vähenemist kuni 10%. Sellest tulenevalt on rohkem ette näha rannikualade üleujutusi ja erosiooni. Kliimamuutuste osas on haavatavad ka linnade elanikud, keda ohustavad kuumalained, üleujutused või meretaseme tõusuga seotud ohud. Nimetatud nähtuste sagenemine suurendab tõenäoliselt katastroofide ulatust, mis põhjustavad märkimisväärseid majanduslikke kahjusid, rahvatervise probleeme ja surmajuhtumeid. Põhja ja Kirde-Euroopas võib kliimamuutustel olla ka positiivseid ilminguid nagu kütteenergia tarbe vähenemine; põllusaagikuse ja suveturismi kasv ja </a:t>
            </a:r>
            <a:r>
              <a:rPr lang="et-EE" sz="1800" dirty="0" err="1">
                <a:effectLst/>
                <a:latin typeface="Arial"/>
                <a:ea typeface="Calibri" panose="020F0502020204030204" pitchFamily="34" charset="0"/>
                <a:cs typeface="Arial"/>
              </a:rPr>
              <a:t>hüdroenergia</a:t>
            </a:r>
            <a:r>
              <a:rPr lang="et-EE" sz="1800" dirty="0">
                <a:effectLst/>
                <a:latin typeface="Arial"/>
                <a:ea typeface="Calibri" panose="020F0502020204030204" pitchFamily="34" charset="0"/>
                <a:cs typeface="Arial"/>
              </a:rPr>
              <a:t> potentsiaali tõus, millest kasu saamise jaoks on samuti vaja võtta kohanemismeetmeid. (2)</a:t>
            </a:r>
          </a:p>
          <a:p>
            <a:endParaRPr lang="et-EE" dirty="0"/>
          </a:p>
          <a:p>
            <a:endParaRPr lang="et-EE" dirty="0">
              <a:cs typeface="Calibri"/>
            </a:endParaRPr>
          </a:p>
          <a:p>
            <a:pPr marL="285750" indent="-285750">
              <a:lnSpc>
                <a:spcPct val="90000"/>
              </a:lnSpc>
              <a:spcBef>
                <a:spcPts val="1000"/>
              </a:spcBef>
              <a:buFont typeface="Arial"/>
              <a:buChar char="•"/>
            </a:pPr>
            <a:r>
              <a:rPr lang="et-EE" dirty="0"/>
              <a:t>Eesti Keskkonnaagentuur on koostanud kliimastsenaariumid aastaks 2100</a:t>
            </a:r>
            <a:endParaRPr lang="en-US" dirty="0"/>
          </a:p>
          <a:p>
            <a:pPr marL="285750" indent="-285750">
              <a:lnSpc>
                <a:spcPct val="90000"/>
              </a:lnSpc>
              <a:spcBef>
                <a:spcPts val="1000"/>
              </a:spcBef>
              <a:buFont typeface="Arial"/>
              <a:buChar char="•"/>
            </a:pPr>
            <a:r>
              <a:rPr lang="et-EE" dirty="0"/>
              <a:t>Antud stsenaarium võib saada tõeks, kui nii Eesti kui ka ülejäänud maailma riigid ei suuda kinni pidada </a:t>
            </a:r>
            <a:r>
              <a:rPr lang="et-EE" dirty="0" err="1"/>
              <a:t>kliimaneutraaluse</a:t>
            </a:r>
            <a:r>
              <a:rPr lang="et-EE" dirty="0"/>
              <a:t> eesmärkidest</a:t>
            </a:r>
            <a:endParaRPr lang="en-US" dirty="0"/>
          </a:p>
          <a:p>
            <a:pPr marL="285750" indent="-285750">
              <a:lnSpc>
                <a:spcPct val="90000"/>
              </a:lnSpc>
              <a:spcBef>
                <a:spcPts val="1000"/>
              </a:spcBef>
              <a:buFont typeface="Arial"/>
              <a:buChar char="•"/>
            </a:pPr>
            <a:r>
              <a:rPr lang="et-EE" dirty="0"/>
              <a:t>Sagenevad ekstreemsed ilmastikunähtused, ilmastikutingimustega seotud loodusõnnetused – põhjustades märkimisväärseid majanduslikke ja sotsiaalseid tagajärgi, mis </a:t>
            </a:r>
            <a:r>
              <a:rPr lang="en-US" dirty="0" err="1"/>
              <a:t>erinevaid</a:t>
            </a:r>
            <a:r>
              <a:rPr lang="et-EE" dirty="0"/>
              <a:t> </a:t>
            </a:r>
            <a:r>
              <a:rPr lang="et-EE" dirty="0" err="1"/>
              <a:t>piirkon</a:t>
            </a:r>
            <a:r>
              <a:rPr lang="en-US" dirty="0"/>
              <a:t>di</a:t>
            </a:r>
            <a:r>
              <a:rPr lang="et-EE" dirty="0"/>
              <a:t> ja teatud ühiskonnagruppe rohkelt mõjutavad</a:t>
            </a:r>
            <a:endParaRPr lang="en-US" dirty="0"/>
          </a:p>
          <a:p>
            <a:endParaRPr lang="et-EE" dirty="0">
              <a:cs typeface="Calibri"/>
            </a:endParaRPr>
          </a:p>
        </p:txBody>
      </p:sp>
      <p:sp>
        <p:nvSpPr>
          <p:cNvPr id="4" name="Slide Number Placeholder 3"/>
          <p:cNvSpPr>
            <a:spLocks noGrp="1"/>
          </p:cNvSpPr>
          <p:nvPr>
            <p:ph type="sldNum" sz="quarter" idx="5"/>
          </p:nvPr>
        </p:nvSpPr>
        <p:spPr/>
        <p:txBody>
          <a:bodyPr/>
          <a:lstStyle/>
          <a:p>
            <a:fld id="{C0E9E4E3-1080-4C42-A1E5-595B80249EBB}" type="slidenum">
              <a:rPr lang="et-EE" smtClean="0"/>
              <a:t>8</a:t>
            </a:fld>
            <a:endParaRPr lang="et-EE"/>
          </a:p>
        </p:txBody>
      </p:sp>
    </p:spTree>
    <p:extLst>
      <p:ext uri="{BB962C8B-B14F-4D97-AF65-F5344CB8AC3E}">
        <p14:creationId xmlns:p14="http://schemas.microsoft.com/office/powerpoint/2010/main" val="411683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D426D-5410-4457-9BAA-9D5BC81FC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4190D6-3BD1-4987-AB2D-2698FDF80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D9CA211-C60C-4C37-BA1F-7D1FB0F0999E}"/>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1A46C09A-4C67-4F74-B038-9B420EAEA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16C6DB-CA5A-4EEE-8FF5-D6E5A34486D0}"/>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328033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0B0DE-EF68-4A77-A5A1-878DC7EFB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852AF9-A2A6-4B3B-AECA-3037B5A0DC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5ECD84-F240-4EEE-B837-60E304994F3F}"/>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F87D4807-3E4D-4347-97F4-13D5D6C73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B600CF-B6F5-4F3D-9CAF-2C1C2CDA4094}"/>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733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58FBA8-4C99-4B4D-B146-BA787E87E8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447FD0-B390-455C-A415-E93E0ABB3D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F511BD-BD89-4B45-9CAB-E52E7ED782E1}"/>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404D6864-A3F6-4D7B-9F6B-A9881E72E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737FA0-89F4-4E58-95DF-E29E596750DA}"/>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287577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29CE7-9A7E-44A6-9D5A-0E6C6067D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33B111-C21A-4D56-83A9-9DEF8112C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9123A-E796-47FA-9008-FB8604CBF1CA}"/>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478B81D8-153B-447E-90ED-FC1D972EC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0B2C2-D5AB-41C6-A192-FAEDC15D1AAA}"/>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66509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4723D-BD16-46FE-9865-98AF1FB92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A5DCA45-8BC4-44B2-8CFD-2D22662B0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568559-71C3-4EC9-BEE1-DF73CAB4C4B8}"/>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3AA2984D-3160-4A1C-A822-7B647BA51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DE35FB-0FBA-407D-9EBD-50E05586E673}"/>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406299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4540E-43E3-4E34-B95D-5D2BF01D9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0B4CC6-6FA7-48FB-BF59-A66E918B7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9954F2-307F-401F-9BD7-538AEEDDF3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A75B84-5A0B-418C-A3F7-B5784B5BDD68}"/>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6" name="Footer Placeholder 5">
            <a:extLst>
              <a:ext uri="{FF2B5EF4-FFF2-40B4-BE49-F238E27FC236}">
                <a16:creationId xmlns:a16="http://schemas.microsoft.com/office/drawing/2014/main" xmlns="" id="{A2A81BF0-7894-4C0C-95BE-D84AE4CE6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5CE458-4479-4DCE-95BD-678FE68AEEF2}"/>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128656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4F416-277E-4F1C-ACFE-22FFAC4CB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B496BF-2B26-4AE2-B8C3-0924A39A9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E708087-BD54-4789-A132-AF3F63CB3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B7CEF3E-A622-4206-BF00-9B3BE9758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6CAF45-F97B-4958-9517-FF34E64ED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4B37586-25C3-4B00-82EC-605430C86910}"/>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8" name="Footer Placeholder 7">
            <a:extLst>
              <a:ext uri="{FF2B5EF4-FFF2-40B4-BE49-F238E27FC236}">
                <a16:creationId xmlns:a16="http://schemas.microsoft.com/office/drawing/2014/main" xmlns="" id="{FC2A0AD4-E7EF-4E6C-AD84-9309E64D6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664BC60-7943-4D31-B5EA-FEDAFFCDBA10}"/>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348993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1B7C0-08BC-477F-9505-39EC63E985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6E7D04-D54F-4A0C-B2E6-3E523D342364}"/>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4" name="Footer Placeholder 3">
            <a:extLst>
              <a:ext uri="{FF2B5EF4-FFF2-40B4-BE49-F238E27FC236}">
                <a16:creationId xmlns:a16="http://schemas.microsoft.com/office/drawing/2014/main" xmlns="" id="{732A34ED-A848-4E79-B52F-D115FD978B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6FBBC9-C273-4CBA-8FA4-9FCD85D3E3C1}"/>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287807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1DFD31F-1A63-4A93-B82F-777243A6C02F}"/>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3" name="Footer Placeholder 2">
            <a:extLst>
              <a:ext uri="{FF2B5EF4-FFF2-40B4-BE49-F238E27FC236}">
                <a16:creationId xmlns:a16="http://schemas.microsoft.com/office/drawing/2014/main" xmlns="" id="{8D0FFE13-F52B-47DE-9812-A309077BD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A412917-2E46-47B1-98A9-8EB671D2F7E3}"/>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147237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42E15-6172-4B23-8C40-0D6150355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56DF59-DE01-4D52-B75A-BC27C1DE5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978210-D6E4-4513-877E-CCE250E2A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95D44C-F013-4A1A-95BF-E12E0579ED22}"/>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6" name="Footer Placeholder 5">
            <a:extLst>
              <a:ext uri="{FF2B5EF4-FFF2-40B4-BE49-F238E27FC236}">
                <a16:creationId xmlns:a16="http://schemas.microsoft.com/office/drawing/2014/main" xmlns="" id="{19E3F9A2-2C86-4968-98C2-ACE5E4CE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E44059-2B97-43FB-8D2E-AB587F3701E5}"/>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23498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69F4D-17F6-48CF-89EB-5B0AA910A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1D8CB-D978-4688-9D55-44EB1C6BE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D2B630D-69F4-44AC-AC2C-961B50686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8300FE-4ADD-431C-9F7B-6979EAE8FF01}"/>
              </a:ext>
            </a:extLst>
          </p:cNvPr>
          <p:cNvSpPr>
            <a:spLocks noGrp="1"/>
          </p:cNvSpPr>
          <p:nvPr>
            <p:ph type="dt" sz="half" idx="10"/>
          </p:nvPr>
        </p:nvSpPr>
        <p:spPr/>
        <p:txBody>
          <a:bodyPr/>
          <a:lstStyle/>
          <a:p>
            <a:fld id="{ED13FC4B-C532-4D0C-BB8F-78EA66143778}" type="datetimeFigureOut">
              <a:rPr lang="en-US" smtClean="0"/>
              <a:t>4/28/2022</a:t>
            </a:fld>
            <a:endParaRPr lang="en-US"/>
          </a:p>
        </p:txBody>
      </p:sp>
      <p:sp>
        <p:nvSpPr>
          <p:cNvPr id="6" name="Footer Placeholder 5">
            <a:extLst>
              <a:ext uri="{FF2B5EF4-FFF2-40B4-BE49-F238E27FC236}">
                <a16:creationId xmlns:a16="http://schemas.microsoft.com/office/drawing/2014/main" xmlns="" id="{C77D4590-8BDA-48B1-A15A-5FEB89879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418201-89DA-4F86-B9BD-B46B4C37DD1C}"/>
              </a:ext>
            </a:extLst>
          </p:cNvPr>
          <p:cNvSpPr>
            <a:spLocks noGrp="1"/>
          </p:cNvSpPr>
          <p:nvPr>
            <p:ph type="sldNum" sz="quarter" idx="12"/>
          </p:nvPr>
        </p:nvSpPr>
        <p:spPr/>
        <p:txBody>
          <a:bodyPr/>
          <a:lstStyle/>
          <a:p>
            <a:fld id="{DB016D59-03DB-4200-BD5C-A47A0BD4F14D}" type="slidenum">
              <a:rPr lang="en-US" smtClean="0"/>
              <a:t>‹#›</a:t>
            </a:fld>
            <a:endParaRPr lang="en-US"/>
          </a:p>
        </p:txBody>
      </p:sp>
    </p:spTree>
    <p:extLst>
      <p:ext uri="{BB962C8B-B14F-4D97-AF65-F5344CB8AC3E}">
        <p14:creationId xmlns:p14="http://schemas.microsoft.com/office/powerpoint/2010/main" val="185215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5145B1-6A80-44DC-8C12-AD698974F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0702377-7C84-4052-96A6-02F078A00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19987D-B4E1-472A-B017-845C63FBE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3FC4B-C532-4D0C-BB8F-78EA66143778}" type="datetimeFigureOut">
              <a:rPr lang="en-US" smtClean="0"/>
              <a:t>4/28/2022</a:t>
            </a:fld>
            <a:endParaRPr lang="en-US"/>
          </a:p>
        </p:txBody>
      </p:sp>
      <p:sp>
        <p:nvSpPr>
          <p:cNvPr id="5" name="Footer Placeholder 4">
            <a:extLst>
              <a:ext uri="{FF2B5EF4-FFF2-40B4-BE49-F238E27FC236}">
                <a16:creationId xmlns:a16="http://schemas.microsoft.com/office/drawing/2014/main" xmlns="" id="{C191C6B2-4713-4BD6-A513-50AAFCBC6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45A1C2C-35EC-4B2B-9D77-B8CFF66E1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6D59-03DB-4200-BD5C-A47A0BD4F14D}" type="slidenum">
              <a:rPr lang="en-US" smtClean="0"/>
              <a:t>‹#›</a:t>
            </a:fld>
            <a:endParaRPr lang="en-US"/>
          </a:p>
        </p:txBody>
      </p:sp>
    </p:spTree>
    <p:extLst>
      <p:ext uri="{BB962C8B-B14F-4D97-AF65-F5344CB8AC3E}">
        <p14:creationId xmlns:p14="http://schemas.microsoft.com/office/powerpoint/2010/main" val="292615770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169" y="2035634"/>
            <a:ext cx="5528993" cy="4596118"/>
          </a:xfrm>
          <a:prstGeom prst="rect">
            <a:avLst/>
          </a:prstGeom>
        </p:spPr>
      </p:pic>
      <p:sp>
        <p:nvSpPr>
          <p:cNvPr id="2" name="Title 1">
            <a:extLst>
              <a:ext uri="{FF2B5EF4-FFF2-40B4-BE49-F238E27FC236}">
                <a16:creationId xmlns:a16="http://schemas.microsoft.com/office/drawing/2014/main" xmlns="" id="{A1D36316-0865-431E-BA5A-8B3DCA23F15D}"/>
              </a:ext>
            </a:extLst>
          </p:cNvPr>
          <p:cNvSpPr>
            <a:spLocks noGrp="1"/>
          </p:cNvSpPr>
          <p:nvPr>
            <p:ph type="ctrTitle"/>
          </p:nvPr>
        </p:nvSpPr>
        <p:spPr>
          <a:xfrm>
            <a:off x="709328" y="-270511"/>
            <a:ext cx="10228858" cy="3032034"/>
          </a:xfrm>
          <a:noFill/>
          <a:ln w="19050" cap="flat" cmpd="sng">
            <a:noFill/>
            <a:prstDash val="solid"/>
          </a:ln>
          <a:effectLst/>
        </p:spPr>
        <p:txBody>
          <a:bodyPr anchor="ctr" anchorCtr="0">
            <a:normAutofit/>
          </a:bodyPr>
          <a:lstStyle/>
          <a:p>
            <a:pPr algn="l"/>
            <a:r>
              <a:rPr lang="en-US" sz="3600" b="1" dirty="0" err="1">
                <a:solidFill>
                  <a:srgbClr val="007360"/>
                </a:solidFill>
                <a:latin typeface="Exo 2" panose="00000500000000000000" pitchFamily="2" charset="0"/>
              </a:rPr>
              <a:t>Võru</a:t>
            </a:r>
            <a:r>
              <a:rPr lang="et-EE" sz="3600" b="1" dirty="0">
                <a:solidFill>
                  <a:srgbClr val="007360"/>
                </a:solidFill>
                <a:latin typeface="Exo 2" panose="00000500000000000000" pitchFamily="2" charset="0"/>
              </a:rPr>
              <a:t> maakonna kliima- ja </a:t>
            </a:r>
            <a:r>
              <a:rPr lang="en-US" sz="3600" b="1" dirty="0">
                <a:solidFill>
                  <a:srgbClr val="007360"/>
                </a:solidFill>
                <a:latin typeface="Exo 2" panose="00000500000000000000" pitchFamily="2" charset="0"/>
              </a:rPr>
              <a:t/>
            </a:r>
            <a:br>
              <a:rPr lang="en-US" sz="3600" b="1" dirty="0">
                <a:solidFill>
                  <a:srgbClr val="007360"/>
                </a:solidFill>
                <a:latin typeface="Exo 2" panose="00000500000000000000" pitchFamily="2" charset="0"/>
              </a:rPr>
            </a:br>
            <a:r>
              <a:rPr lang="et-EE" sz="3600" b="1" dirty="0">
                <a:solidFill>
                  <a:srgbClr val="007360"/>
                </a:solidFill>
                <a:latin typeface="Exo 2" panose="00000500000000000000" pitchFamily="2" charset="0"/>
              </a:rPr>
              <a:t>energiakava koostamise</a:t>
            </a:r>
            <a:r>
              <a:rPr lang="en-US" sz="3600" b="1" dirty="0" err="1">
                <a:solidFill>
                  <a:srgbClr val="007360"/>
                </a:solidFill>
                <a:latin typeface="Exo 2" panose="00000500000000000000" pitchFamily="2" charset="0"/>
              </a:rPr>
              <a:t>st</a:t>
            </a:r>
            <a:endParaRPr lang="et-EE" sz="3600" b="1" dirty="0">
              <a:solidFill>
                <a:srgbClr val="007360"/>
              </a:solidFill>
              <a:latin typeface="Exo 2" panose="00000500000000000000" pitchFamily="2" charset="0"/>
            </a:endParaRPr>
          </a:p>
        </p:txBody>
      </p:sp>
      <p:sp>
        <p:nvSpPr>
          <p:cNvPr id="3" name="Subtitle 2">
            <a:extLst>
              <a:ext uri="{FF2B5EF4-FFF2-40B4-BE49-F238E27FC236}">
                <a16:creationId xmlns:a16="http://schemas.microsoft.com/office/drawing/2014/main" xmlns="" id="{CDFE226C-20F1-4BC2-892A-F880CE39055F}"/>
              </a:ext>
            </a:extLst>
          </p:cNvPr>
          <p:cNvSpPr>
            <a:spLocks noGrp="1"/>
          </p:cNvSpPr>
          <p:nvPr>
            <p:ph type="subTitle" idx="1"/>
          </p:nvPr>
        </p:nvSpPr>
        <p:spPr>
          <a:xfrm>
            <a:off x="1502521" y="3964054"/>
            <a:ext cx="5301673" cy="1103614"/>
          </a:xfrm>
        </p:spPr>
        <p:txBody>
          <a:bodyPr>
            <a:normAutofit/>
          </a:bodyPr>
          <a:lstStyle/>
          <a:p>
            <a:pPr algn="l"/>
            <a:r>
              <a:rPr lang="et-EE" sz="1800" dirty="0" err="1">
                <a:solidFill>
                  <a:srgbClr val="007360"/>
                </a:solidFill>
                <a:latin typeface="Exo 2" panose="00000500000000000000" pitchFamily="2" charset="0"/>
              </a:rPr>
              <a:t>Elar</a:t>
            </a:r>
            <a:r>
              <a:rPr lang="et-EE" sz="1800" dirty="0">
                <a:solidFill>
                  <a:srgbClr val="007360"/>
                </a:solidFill>
                <a:latin typeface="Exo 2" panose="00000500000000000000" pitchFamily="2" charset="0"/>
              </a:rPr>
              <a:t> Põldvere</a:t>
            </a:r>
            <a:r>
              <a:rPr lang="en-US" sz="1800" dirty="0">
                <a:solidFill>
                  <a:srgbClr val="007360"/>
                </a:solidFill>
                <a:latin typeface="Exo 2" panose="00000500000000000000" pitchFamily="2" charset="0"/>
              </a:rPr>
              <a:t> (</a:t>
            </a:r>
            <a:r>
              <a:rPr lang="et-EE" sz="1800" dirty="0">
                <a:solidFill>
                  <a:srgbClr val="007360"/>
                </a:solidFill>
                <a:latin typeface="Exo 2" panose="00000500000000000000" pitchFamily="2" charset="0"/>
              </a:rPr>
              <a:t>keskkonnaspetsialist</a:t>
            </a:r>
            <a:r>
              <a:rPr lang="en-US" sz="1800" dirty="0">
                <a:solidFill>
                  <a:srgbClr val="007360"/>
                </a:solidFill>
                <a:latin typeface="Exo 2" panose="00000500000000000000" pitchFamily="2" charset="0"/>
              </a:rPr>
              <a:t>; </a:t>
            </a:r>
            <a:r>
              <a:rPr lang="et-EE" sz="1800" dirty="0">
                <a:solidFill>
                  <a:srgbClr val="007360"/>
                </a:solidFill>
                <a:latin typeface="Exo 2" panose="00000500000000000000" pitchFamily="2" charset="0"/>
              </a:rPr>
              <a:t>elar@alkranel.ee</a:t>
            </a:r>
            <a:r>
              <a:rPr lang="en-US" sz="1800" dirty="0">
                <a:solidFill>
                  <a:srgbClr val="007360"/>
                </a:solidFill>
                <a:latin typeface="Exo 2" panose="00000500000000000000" pitchFamily="2" charset="0"/>
              </a:rPr>
              <a:t>)</a:t>
            </a:r>
            <a:endParaRPr lang="et-EE" sz="1800" dirty="0">
              <a:solidFill>
                <a:srgbClr val="007360"/>
              </a:solidFill>
              <a:latin typeface="Exo 2" panose="00000500000000000000" pitchFamily="2" charset="0"/>
            </a:endParaRPr>
          </a:p>
        </p:txBody>
      </p:sp>
      <p:pic>
        <p:nvPicPr>
          <p:cNvPr id="5" name="Picture 4">
            <a:extLst>
              <a:ext uri="{FF2B5EF4-FFF2-40B4-BE49-F238E27FC236}">
                <a16:creationId xmlns:a16="http://schemas.microsoft.com/office/drawing/2014/main" xmlns="" id="{5587F247-1F44-464D-B2DA-7D6ADC701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68" y="5671474"/>
            <a:ext cx="3995190" cy="1050587"/>
          </a:xfrm>
          <a:prstGeom prst="rect">
            <a:avLst/>
          </a:prstGeom>
        </p:spPr>
      </p:pic>
      <p:sp>
        <p:nvSpPr>
          <p:cNvPr id="8" name="Subtitle 2">
            <a:extLst>
              <a:ext uri="{FF2B5EF4-FFF2-40B4-BE49-F238E27FC236}">
                <a16:creationId xmlns:a16="http://schemas.microsoft.com/office/drawing/2014/main" xmlns="" id="{54AC44C6-8D7C-4451-A492-314A3808CCBE}"/>
              </a:ext>
            </a:extLst>
          </p:cNvPr>
          <p:cNvSpPr txBox="1">
            <a:spLocks/>
          </p:cNvSpPr>
          <p:nvPr/>
        </p:nvSpPr>
        <p:spPr>
          <a:xfrm>
            <a:off x="3649210" y="5916771"/>
            <a:ext cx="1935805" cy="3691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rgbClr val="000000"/>
                </a:solidFill>
                <a:latin typeface="Exo 2" panose="00000500000000000000" pitchFamily="2" charset="0"/>
              </a:rPr>
              <a:t>2</a:t>
            </a:r>
            <a:r>
              <a:rPr lang="en-GB" sz="1800" dirty="0">
                <a:solidFill>
                  <a:srgbClr val="000000"/>
                </a:solidFill>
                <a:latin typeface="Exo 2" panose="00000500000000000000" pitchFamily="2" charset="0"/>
              </a:rPr>
              <a:t>8.04.2022</a:t>
            </a:r>
            <a:endParaRPr lang="en-US" sz="1800" dirty="0">
              <a:solidFill>
                <a:srgbClr val="000000"/>
              </a:solidFill>
              <a:latin typeface="Exo 2" panose="00000500000000000000" pitchFamily="2" charset="0"/>
            </a:endParaRPr>
          </a:p>
        </p:txBody>
      </p:sp>
      <p:pic>
        <p:nvPicPr>
          <p:cNvPr id="6" name="Picture 5" descr="Text&#10;&#10;Description automatically generated with medium confidence">
            <a:extLst>
              <a:ext uri="{FF2B5EF4-FFF2-40B4-BE49-F238E27FC236}">
                <a16:creationId xmlns:a16="http://schemas.microsoft.com/office/drawing/2014/main" xmlns="" id="{7A185D69-2F20-447A-A3F9-BD478F899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5211" y="70758"/>
            <a:ext cx="2385951" cy="1674152"/>
          </a:xfrm>
          <a:prstGeom prst="rect">
            <a:avLst/>
          </a:prstGeom>
        </p:spPr>
      </p:pic>
      <p:sp>
        <p:nvSpPr>
          <p:cNvPr id="7" name="TextBox 6"/>
          <p:cNvSpPr txBox="1"/>
          <p:nvPr/>
        </p:nvSpPr>
        <p:spPr>
          <a:xfrm>
            <a:off x="8150161" y="6519446"/>
            <a:ext cx="4397433" cy="338554"/>
          </a:xfrm>
          <a:prstGeom prst="rect">
            <a:avLst/>
          </a:prstGeom>
          <a:noFill/>
        </p:spPr>
        <p:txBody>
          <a:bodyPr wrap="square" rtlCol="0">
            <a:spAutoFit/>
          </a:bodyPr>
          <a:lstStyle/>
          <a:p>
            <a:r>
              <a:rPr lang="et-EE" sz="1600" dirty="0"/>
              <a:t>Allikas: </a:t>
            </a:r>
            <a:r>
              <a:rPr lang="en-US" sz="1600" dirty="0"/>
              <a:t>cnn.com (Sea levels are rising ...), 2022</a:t>
            </a:r>
            <a:endParaRPr lang="et-EE" sz="1600" dirty="0"/>
          </a:p>
        </p:txBody>
      </p:sp>
      <p:pic>
        <p:nvPicPr>
          <p:cNvPr id="10" name="Picture 9" descr="Logo, company name&#10;&#10;Description automatically generated"/>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9752" y="5762871"/>
            <a:ext cx="1419860" cy="676910"/>
          </a:xfrm>
          <a:prstGeom prst="rect">
            <a:avLst/>
          </a:prstGeom>
        </p:spPr>
      </p:pic>
    </p:spTree>
    <p:extLst>
      <p:ext uri="{BB962C8B-B14F-4D97-AF65-F5344CB8AC3E}">
        <p14:creationId xmlns:p14="http://schemas.microsoft.com/office/powerpoint/2010/main" val="206645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(1)</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990" y="657915"/>
            <a:ext cx="9900361" cy="5520691"/>
          </a:xfrm>
        </p:spPr>
      </p:pic>
    </p:spTree>
    <p:extLst>
      <p:ext uri="{BB962C8B-B14F-4D97-AF65-F5344CB8AC3E}">
        <p14:creationId xmlns:p14="http://schemas.microsoft.com/office/powerpoint/2010/main" val="300490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(2)</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758" y="720191"/>
            <a:ext cx="9688387" cy="3471483"/>
          </a:xfrm>
        </p:spPr>
      </p:pic>
    </p:spTree>
    <p:extLst>
      <p:ext uri="{BB962C8B-B14F-4D97-AF65-F5344CB8AC3E}">
        <p14:creationId xmlns:p14="http://schemas.microsoft.com/office/powerpoint/2010/main" val="324164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(3)</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6" name="Content Placeholder 5"/>
          <p:cNvSpPr>
            <a:spLocks noGrp="1"/>
          </p:cNvSpPr>
          <p:nvPr>
            <p:ph idx="1"/>
          </p:nvPr>
        </p:nvSpPr>
        <p:spPr/>
        <p:txBody>
          <a:bodyPr/>
          <a:lstStyle/>
          <a:p>
            <a:endParaRPr lang="et-E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18" y="760651"/>
            <a:ext cx="9700200" cy="2900994"/>
          </a:xfrm>
          <a:prstGeom prst="rect">
            <a:avLst/>
          </a:prstGeom>
        </p:spPr>
      </p:pic>
    </p:spTree>
    <p:extLst>
      <p:ext uri="{BB962C8B-B14F-4D97-AF65-F5344CB8AC3E}">
        <p14:creationId xmlns:p14="http://schemas.microsoft.com/office/powerpoint/2010/main" val="372182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(4)</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666" y="825387"/>
            <a:ext cx="9670634" cy="4078386"/>
          </a:xfrm>
        </p:spPr>
      </p:pic>
    </p:spTree>
    <p:extLst>
      <p:ext uri="{BB962C8B-B14F-4D97-AF65-F5344CB8AC3E}">
        <p14:creationId xmlns:p14="http://schemas.microsoft.com/office/powerpoint/2010/main" val="252586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(5)</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58" y="909146"/>
            <a:ext cx="10068876" cy="2813190"/>
          </a:xfrm>
        </p:spPr>
      </p:pic>
    </p:spTree>
    <p:extLst>
      <p:ext uri="{BB962C8B-B14F-4D97-AF65-F5344CB8AC3E}">
        <p14:creationId xmlns:p14="http://schemas.microsoft.com/office/powerpoint/2010/main" val="256617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(6)</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890" y="840069"/>
            <a:ext cx="9910824" cy="3973625"/>
          </a:xfrm>
        </p:spPr>
      </p:pic>
    </p:spTree>
    <p:extLst>
      <p:ext uri="{BB962C8B-B14F-4D97-AF65-F5344CB8AC3E}">
        <p14:creationId xmlns:p14="http://schemas.microsoft.com/office/powerpoint/2010/main" val="159887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a:solidFill>
                  <a:srgbClr val="007360"/>
                </a:solidFill>
                <a:latin typeface="Exo 2" panose="00000500000000000000" pitchFamily="2" charset="0"/>
              </a:rPr>
              <a:t>Vahetulemused</a:t>
            </a:r>
            <a:r>
              <a:rPr lang="en-US" sz="3200" b="1" dirty="0">
                <a:solidFill>
                  <a:srgbClr val="007360"/>
                </a:solidFill>
                <a:latin typeface="Exo 2" panose="00000500000000000000" pitchFamily="2" charset="0"/>
              </a:rPr>
              <a:t>(7)</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681" y="688168"/>
            <a:ext cx="9281565" cy="5927176"/>
          </a:xfrm>
        </p:spPr>
      </p:pic>
    </p:spTree>
    <p:extLst>
      <p:ext uri="{BB962C8B-B14F-4D97-AF65-F5344CB8AC3E}">
        <p14:creationId xmlns:p14="http://schemas.microsoft.com/office/powerpoint/2010/main" val="408103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(1)</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t-EE" sz="2100" b="1" dirty="0" err="1">
                <a:solidFill>
                  <a:srgbClr val="000000"/>
                </a:solidFill>
                <a:latin typeface="Exo 2" panose="00000500000000000000" pitchFamily="2" charset="0"/>
              </a:rPr>
              <a:t>Kliimaneutraals</a:t>
            </a:r>
            <a:r>
              <a:rPr lang="en-US" sz="2100" b="1" dirty="0" err="1">
                <a:solidFill>
                  <a:srgbClr val="000000"/>
                </a:solidFill>
                <a:latin typeface="Exo 2" panose="00000500000000000000" pitchFamily="2" charset="0"/>
              </a:rPr>
              <a:t>useni</a:t>
            </a:r>
            <a:r>
              <a:rPr lang="et-EE" sz="2100" b="1" dirty="0">
                <a:solidFill>
                  <a:srgbClr val="000000"/>
                </a:solidFill>
                <a:latin typeface="Exo 2" panose="00000500000000000000" pitchFamily="2" charset="0"/>
              </a:rPr>
              <a:t> (</a:t>
            </a:r>
            <a:r>
              <a:rPr lang="en-US" sz="2100" b="1" dirty="0" err="1">
                <a:solidFill>
                  <a:srgbClr val="000000"/>
                </a:solidFill>
                <a:latin typeface="Exo 2" panose="00000500000000000000" pitchFamily="2" charset="0"/>
              </a:rPr>
              <a:t>i</a:t>
            </a:r>
            <a:r>
              <a:rPr lang="et-EE" sz="2100" b="1" dirty="0" err="1">
                <a:solidFill>
                  <a:srgbClr val="000000"/>
                </a:solidFill>
                <a:latin typeface="Exo 2" panose="00000500000000000000" pitchFamily="2" charset="0"/>
              </a:rPr>
              <a:t>nimtekkeliste</a:t>
            </a:r>
            <a:r>
              <a:rPr lang="et-EE" sz="2100" b="1" dirty="0">
                <a:solidFill>
                  <a:srgbClr val="000000"/>
                </a:solidFill>
                <a:latin typeface="Exo 2" panose="00000500000000000000" pitchFamily="2" charset="0"/>
              </a:rPr>
              <a:t> kasvuhoonegaaside heide on tasakaalus sidumisega) jõudmine 2050</a:t>
            </a:r>
            <a:r>
              <a:rPr lang="en-US" sz="2100" b="1" dirty="0">
                <a:solidFill>
                  <a:srgbClr val="000000"/>
                </a:solidFill>
                <a:latin typeface="Exo 2" panose="00000500000000000000" pitchFamily="2" charset="0"/>
              </a:rPr>
              <a:t>. a</a:t>
            </a:r>
            <a:r>
              <a:rPr lang="et-EE" sz="2100" b="1" dirty="0">
                <a:solidFill>
                  <a:srgbClr val="000000"/>
                </a:solidFill>
                <a:latin typeface="Exo 2" panose="00000500000000000000" pitchFamily="2" charset="0"/>
              </a:rPr>
              <a:t> on kõigi valdkondade (nii era-, avaliku kui mittetulundussektori) panustamisel tehniliselt võimalik</a:t>
            </a:r>
            <a:r>
              <a:rPr lang="et-EE" sz="2100" dirty="0">
                <a:solidFill>
                  <a:srgbClr val="000000"/>
                </a:solidFill>
                <a:latin typeface="Exo 2" panose="00000500000000000000" pitchFamily="2" charset="0"/>
              </a:rPr>
              <a:t> ning strateegiliselt tarkade investeeringute korral potentsiaalselt pikaajaliselt tulutoov (Eesti kliimaambitsiooni tõstmise võimaluste analüüs (SEIT, 2019)).</a:t>
            </a:r>
            <a:endParaRPr lang="en-US"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Perioodi 2020-2030 iseloomustab teiste perioodidega võrreldes oluliselt suurem investeeringute maht. </a:t>
            </a:r>
            <a:r>
              <a:rPr lang="en-US" sz="2100" dirty="0" err="1">
                <a:solidFill>
                  <a:srgbClr val="000000"/>
                </a:solidFill>
                <a:latin typeface="Exo 2" panose="00000500000000000000" pitchFamily="2" charset="0"/>
              </a:rPr>
              <a:t>Hoonete</a:t>
            </a:r>
            <a:r>
              <a:rPr lang="en-US" sz="2100" dirty="0">
                <a:solidFill>
                  <a:srgbClr val="000000"/>
                </a:solidFill>
                <a:latin typeface="Exo 2" panose="00000500000000000000" pitchFamily="2" charset="0"/>
              </a:rPr>
              <a:t> e</a:t>
            </a:r>
            <a:r>
              <a:rPr lang="et-EE" sz="2100" dirty="0" err="1">
                <a:solidFill>
                  <a:srgbClr val="000000"/>
                </a:solidFill>
                <a:latin typeface="Exo 2" panose="00000500000000000000" pitchFamily="2" charset="0"/>
              </a:rPr>
              <a:t>nergiatõhusus</a:t>
            </a:r>
            <a:r>
              <a:rPr lang="et-EE" sz="2100" dirty="0">
                <a:solidFill>
                  <a:srgbClr val="000000"/>
                </a:solidFill>
                <a:latin typeface="Exo 2" panose="00000500000000000000" pitchFamily="2" charset="0"/>
              </a:rPr>
              <a:t> </a:t>
            </a:r>
            <a:r>
              <a:rPr lang="et-EE" sz="2100" dirty="0" err="1">
                <a:solidFill>
                  <a:srgbClr val="000000"/>
                </a:solidFill>
                <a:latin typeface="Exo 2" panose="00000500000000000000" pitchFamily="2" charset="0"/>
              </a:rPr>
              <a:t>vähen</a:t>
            </a:r>
            <a:r>
              <a:rPr lang="en-US" sz="2100" dirty="0">
                <a:solidFill>
                  <a:srgbClr val="000000"/>
                </a:solidFill>
                <a:latin typeface="Exo 2" panose="00000500000000000000" pitchFamily="2" charset="0"/>
              </a:rPr>
              <a:t>dab</a:t>
            </a:r>
            <a:r>
              <a:rPr lang="et-EE" sz="2100" dirty="0">
                <a:solidFill>
                  <a:srgbClr val="000000"/>
                </a:solidFill>
                <a:latin typeface="Exo 2" panose="00000500000000000000" pitchFamily="2" charset="0"/>
              </a:rPr>
              <a:t> investeeringuvajadus</a:t>
            </a:r>
            <a:r>
              <a:rPr lang="en-US" sz="2100" dirty="0" err="1">
                <a:solidFill>
                  <a:srgbClr val="000000"/>
                </a:solidFill>
                <a:latin typeface="Exo 2" panose="00000500000000000000" pitchFamily="2" charset="0"/>
              </a:rPr>
              <a:t>i</a:t>
            </a:r>
            <a:r>
              <a:rPr lang="et-EE" sz="2100" dirty="0">
                <a:solidFill>
                  <a:srgbClr val="000000"/>
                </a:solidFill>
                <a:latin typeface="Exo 2" panose="00000500000000000000" pitchFamily="2" charset="0"/>
              </a:rPr>
              <a:t> väikese süsinikumahukusega energiaallikatesse kuna primaarenergia tarbimine väheneb. </a:t>
            </a:r>
            <a:r>
              <a:rPr lang="et-EE" sz="2100" b="1" dirty="0">
                <a:solidFill>
                  <a:srgbClr val="000000"/>
                </a:solidFill>
                <a:latin typeface="Exo 2" panose="00000500000000000000" pitchFamily="2" charset="0"/>
              </a:rPr>
              <a:t>Energiasäästupotentsiaaliga segmente on hoonete hulgas mitmeid:</a:t>
            </a:r>
            <a:r>
              <a:rPr lang="et-EE" sz="2100" dirty="0">
                <a:solidFill>
                  <a:srgbClr val="000000"/>
                </a:solidFill>
                <a:latin typeface="Exo 2" panose="00000500000000000000" pitchFamily="2" charset="0"/>
              </a:rPr>
              <a:t> eluhooned, bürood, kaubanduspinnad, tööstushooned, põllumajandusettevõtted, avaliku sektori omandis olevad </a:t>
            </a:r>
            <a:r>
              <a:rPr lang="en-US" sz="2100" dirty="0" err="1">
                <a:solidFill>
                  <a:srgbClr val="000000"/>
                </a:solidFill>
                <a:latin typeface="Exo 2" panose="00000500000000000000" pitchFamily="2" charset="0"/>
              </a:rPr>
              <a:t>hooned</a:t>
            </a:r>
            <a:r>
              <a:rPr lang="et-EE" sz="2100" dirty="0">
                <a:solidFill>
                  <a:srgbClr val="000000"/>
                </a:solidFill>
                <a:latin typeface="Exo 2" panose="00000500000000000000" pitchFamily="2" charset="0"/>
              </a:rPr>
              <a:t>.</a:t>
            </a:r>
            <a:endParaRPr lang="en-US"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Allpool antakse ülevaade eeldatavasti kõige efektiivsematest suundadest, mida tulevikus kaaluda. Lisaks kirjeldatakse vajadusel käsitlust leidvate teemade üldist tausta.</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Tree>
    <p:extLst>
      <p:ext uri="{BB962C8B-B14F-4D97-AF65-F5344CB8AC3E}">
        <p14:creationId xmlns:p14="http://schemas.microsoft.com/office/powerpoint/2010/main" val="225783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(2)</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45" y="750070"/>
            <a:ext cx="8035740" cy="55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60573" y="6312594"/>
            <a:ext cx="6195222" cy="369332"/>
          </a:xfrm>
          <a:prstGeom prst="rect">
            <a:avLst/>
          </a:prstGeom>
          <a:noFill/>
        </p:spPr>
        <p:txBody>
          <a:bodyPr wrap="none" rtlCol="0">
            <a:spAutoFit/>
          </a:bodyPr>
          <a:lstStyle/>
          <a:p>
            <a:r>
              <a:rPr lang="et-EE" dirty="0"/>
              <a:t>Eesti kliimaambitsiooni tõstmise võimaluste analüüs (SEIT, 2019)</a:t>
            </a:r>
          </a:p>
        </p:txBody>
      </p:sp>
      <p:sp>
        <p:nvSpPr>
          <p:cNvPr id="6" name="Oval 5"/>
          <p:cNvSpPr/>
          <p:nvPr/>
        </p:nvSpPr>
        <p:spPr>
          <a:xfrm>
            <a:off x="7404212" y="3730428"/>
            <a:ext cx="1683144" cy="614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28580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461572" y="801112"/>
            <a:ext cx="3145778" cy="474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(3)</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8"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n-US" sz="2100" b="1" dirty="0" err="1">
                <a:solidFill>
                  <a:srgbClr val="000000"/>
                </a:solidFill>
                <a:latin typeface="Exo 2" panose="00000500000000000000" pitchFamily="2" charset="0"/>
              </a:rPr>
              <a:t>Hooned</a:t>
            </a:r>
            <a:r>
              <a:rPr lang="en-US" sz="2100" b="1" dirty="0">
                <a:solidFill>
                  <a:srgbClr val="000000"/>
                </a:solidFill>
                <a:latin typeface="Exo 2" panose="00000500000000000000" pitchFamily="2" charset="0"/>
              </a:rPr>
              <a:t>.</a:t>
            </a:r>
            <a:endParaRPr lang="et-EE" sz="2100" b="1" dirty="0">
              <a:solidFill>
                <a:srgbClr val="000000"/>
              </a:solidFill>
              <a:latin typeface="Exo 2" panose="000005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18" y="926982"/>
            <a:ext cx="7379936" cy="50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60573" y="6312594"/>
            <a:ext cx="6195222" cy="369332"/>
          </a:xfrm>
          <a:prstGeom prst="rect">
            <a:avLst/>
          </a:prstGeom>
          <a:noFill/>
        </p:spPr>
        <p:txBody>
          <a:bodyPr wrap="none" rtlCol="0">
            <a:spAutoFit/>
          </a:bodyPr>
          <a:lstStyle/>
          <a:p>
            <a:r>
              <a:rPr lang="et-EE" dirty="0"/>
              <a:t>Eesti kliimaambitsiooni tõstmise võimaluste analüüs (SEIT, 2019)</a:t>
            </a:r>
          </a:p>
        </p:txBody>
      </p:sp>
      <p:sp>
        <p:nvSpPr>
          <p:cNvPr id="11" name="Oval 10"/>
          <p:cNvSpPr/>
          <p:nvPr/>
        </p:nvSpPr>
        <p:spPr>
          <a:xfrm>
            <a:off x="5803675" y="3317735"/>
            <a:ext cx="1802838" cy="760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TextBox 2"/>
          <p:cNvSpPr txBox="1"/>
          <p:nvPr/>
        </p:nvSpPr>
        <p:spPr>
          <a:xfrm>
            <a:off x="8512822" y="926982"/>
            <a:ext cx="3094528" cy="4524315"/>
          </a:xfrm>
          <a:prstGeom prst="rect">
            <a:avLst/>
          </a:prstGeom>
          <a:noFill/>
        </p:spPr>
        <p:txBody>
          <a:bodyPr wrap="square" rtlCol="0">
            <a:spAutoFit/>
          </a:bodyPr>
          <a:lstStyle/>
          <a:p>
            <a:pPr algn="just"/>
            <a:r>
              <a:rPr lang="et-EE" dirty="0"/>
              <a:t>Mida suurem mõju on energiatõhususlahendustel, seda vähem on vajalik investeerida soojuse ja elektri tootmisesse. Hoone </a:t>
            </a:r>
            <a:r>
              <a:rPr lang="et-EE" dirty="0" err="1"/>
              <a:t>sisekliima</a:t>
            </a:r>
            <a:r>
              <a:rPr lang="et-EE" dirty="0"/>
              <a:t>, mis on meelepärane tõstab nende </a:t>
            </a:r>
            <a:r>
              <a:rPr lang="en-US" dirty="0" err="1"/>
              <a:t>kasutajate</a:t>
            </a:r>
            <a:r>
              <a:rPr lang="en-US" dirty="0"/>
              <a:t> </a:t>
            </a:r>
            <a:r>
              <a:rPr lang="et-EE" dirty="0"/>
              <a:t>produktiivsust ja elukvaliteeti. Rekonstrueerimistegevused on täna koondunud pigem suurematesse keskustesse, </a:t>
            </a:r>
            <a:r>
              <a:rPr lang="et-EE" b="1" dirty="0"/>
              <a:t>mistõttu vajalik leida meetmeid keskustest väljaspool oleva</a:t>
            </a:r>
            <a:r>
              <a:rPr lang="et-EE" dirty="0"/>
              <a:t> </a:t>
            </a:r>
            <a:r>
              <a:rPr lang="et-EE" b="1" dirty="0"/>
              <a:t>kinnisvara rekonstrueerimise ergutamiseks</a:t>
            </a:r>
            <a:r>
              <a:rPr lang="et-EE" dirty="0"/>
              <a:t>.</a:t>
            </a:r>
          </a:p>
        </p:txBody>
      </p:sp>
    </p:spTree>
    <p:extLst>
      <p:ext uri="{BB962C8B-B14F-4D97-AF65-F5344CB8AC3E}">
        <p14:creationId xmlns:p14="http://schemas.microsoft.com/office/powerpoint/2010/main" val="261201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240286"/>
            <a:ext cx="12104450" cy="1325563"/>
          </a:xfrm>
        </p:spPr>
        <p:txBody>
          <a:bodyPr>
            <a:normAutofit/>
          </a:bodyPr>
          <a:lstStyle/>
          <a:p>
            <a:r>
              <a:rPr lang="en-US" sz="3200" b="1" dirty="0" err="1" smtClean="0">
                <a:solidFill>
                  <a:srgbClr val="007360"/>
                </a:solidFill>
                <a:latin typeface="Exo 2" panose="00000500000000000000" pitchFamily="2" charset="0"/>
              </a:rPr>
              <a:t>Islandi</a:t>
            </a:r>
            <a:r>
              <a:rPr lang="en-US" sz="3200" b="1" dirty="0" smtClean="0">
                <a:solidFill>
                  <a:srgbClr val="007360"/>
                </a:solidFill>
                <a:latin typeface="Exo 2" panose="00000500000000000000" pitchFamily="2" charset="0"/>
              </a:rPr>
              <a:t>(</a:t>
            </a:r>
            <a:r>
              <a:rPr lang="en-US" sz="3200" b="1" dirty="0" err="1" smtClean="0">
                <a:solidFill>
                  <a:srgbClr val="007360"/>
                </a:solidFill>
                <a:latin typeface="Exo 2" panose="00000500000000000000" pitchFamily="2" charset="0"/>
              </a:rPr>
              <a:t>Reykjaviki</a:t>
            </a:r>
            <a:r>
              <a:rPr lang="en-US" sz="3200" b="1" dirty="0" smtClean="0">
                <a:solidFill>
                  <a:srgbClr val="007360"/>
                </a:solidFill>
                <a:latin typeface="Exo 2" panose="00000500000000000000" pitchFamily="2" charset="0"/>
              </a:rPr>
              <a:t> </a:t>
            </a:r>
            <a:r>
              <a:rPr lang="en-US" sz="3200" b="1" dirty="0" err="1">
                <a:solidFill>
                  <a:srgbClr val="007360"/>
                </a:solidFill>
                <a:latin typeface="Exo 2" panose="00000500000000000000" pitchFamily="2" charset="0"/>
              </a:rPr>
              <a:t>kliimapoliitika</a:t>
            </a:r>
            <a:r>
              <a:rPr lang="en-US" sz="3200" b="1" dirty="0">
                <a:solidFill>
                  <a:srgbClr val="007360"/>
                </a:solidFill>
                <a:latin typeface="Exo 2" panose="00000500000000000000" pitchFamily="2" charset="0"/>
              </a:rPr>
              <a:t> </a:t>
            </a:r>
            <a:r>
              <a:rPr lang="en-US" sz="3200" b="1" dirty="0" err="1" smtClean="0">
                <a:solidFill>
                  <a:srgbClr val="007360"/>
                </a:solidFill>
                <a:latin typeface="Exo 2" panose="00000500000000000000" pitchFamily="2" charset="0"/>
              </a:rPr>
              <a:t>põhisuunised</a:t>
            </a:r>
            <a:r>
              <a:rPr lang="en-US" sz="3200" b="1" dirty="0" smtClean="0">
                <a:solidFill>
                  <a:srgbClr val="007360"/>
                </a:solidFill>
                <a:latin typeface="Exo 2" panose="00000500000000000000" pitchFamily="2" charset="0"/>
              </a:rPr>
              <a:t>) </a:t>
            </a:r>
            <a:r>
              <a:rPr lang="et-EE" sz="3200" b="1" dirty="0" smtClean="0">
                <a:solidFill>
                  <a:srgbClr val="007360"/>
                </a:solidFill>
                <a:latin typeface="Exo 2" panose="00000500000000000000" pitchFamily="2" charset="0"/>
              </a:rPr>
              <a:t>vaade</a:t>
            </a:r>
            <a:r>
              <a:rPr lang="en-US" sz="3200" b="1" dirty="0" smtClean="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eesmärkidele(1)</a:t>
            </a:r>
            <a:endParaRPr lang="et-EE" sz="3200" dirty="0"/>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8" name="Content Placeholder 7"/>
          <p:cNvSpPr>
            <a:spLocks noGrp="1"/>
          </p:cNvSpPr>
          <p:nvPr>
            <p:ph idx="1"/>
          </p:nvPr>
        </p:nvSpPr>
        <p:spPr>
          <a:xfrm>
            <a:off x="320309" y="1085276"/>
            <a:ext cx="10854792" cy="4838093"/>
          </a:xfrm>
        </p:spPr>
        <p:txBody>
          <a:bodyPr>
            <a:normAutofit fontScale="25000" lnSpcReduction="20000"/>
          </a:bodyPr>
          <a:lstStyle/>
          <a:p>
            <a:r>
              <a:rPr lang="et-EE" sz="8000" dirty="0"/>
              <a:t>Säästva transpordi arendamine (kõndimine, jalgrattasõit, </a:t>
            </a:r>
            <a:r>
              <a:rPr lang="et-EE" sz="8000" dirty="0" err="1"/>
              <a:t>kergliikurid</a:t>
            </a:r>
            <a:r>
              <a:rPr lang="et-EE" sz="8000" dirty="0"/>
              <a:t>, ühistransport). Transpordi ja </a:t>
            </a:r>
            <a:r>
              <a:rPr lang="en-US" sz="8000" dirty="0" err="1" smtClean="0"/>
              <a:t>selle</a:t>
            </a:r>
            <a:r>
              <a:rPr lang="en-US" sz="8000" dirty="0" smtClean="0"/>
              <a:t> </a:t>
            </a:r>
            <a:r>
              <a:rPr lang="et-EE" sz="8000" dirty="0" smtClean="0"/>
              <a:t>planeerimise </a:t>
            </a:r>
            <a:r>
              <a:rPr lang="et-EE" sz="8000" dirty="0"/>
              <a:t>ühendamine nii, et elanikel oleks juurdepääs kodule, teenustele ja töökohtadele säästvate transpordiliikidega. </a:t>
            </a:r>
          </a:p>
          <a:p>
            <a:r>
              <a:rPr lang="et-EE" sz="8000" dirty="0"/>
              <a:t>Üleminek autodele, mis ei kasuta kütusena fossiilkütust. </a:t>
            </a:r>
          </a:p>
          <a:p>
            <a:r>
              <a:rPr lang="et-EE" sz="8000" dirty="0"/>
              <a:t>Avalike e-teenuste </a:t>
            </a:r>
            <a:r>
              <a:rPr lang="en-US" sz="8000" dirty="0" err="1" smtClean="0"/>
              <a:t>osakaalu</a:t>
            </a:r>
            <a:r>
              <a:rPr lang="en-US" sz="8000" dirty="0" smtClean="0"/>
              <a:t> </a:t>
            </a:r>
            <a:r>
              <a:rPr lang="et-EE" sz="8000" dirty="0" smtClean="0"/>
              <a:t>suurendamine</a:t>
            </a:r>
            <a:r>
              <a:rPr lang="en-US" sz="8000" dirty="0" smtClean="0"/>
              <a:t>.</a:t>
            </a:r>
            <a:endParaRPr lang="et-EE" sz="8000" dirty="0"/>
          </a:p>
          <a:p>
            <a:r>
              <a:rPr lang="en-US" sz="8000" dirty="0" err="1" smtClean="0"/>
              <a:t>Looduslike</a:t>
            </a:r>
            <a:r>
              <a:rPr lang="en-US" sz="8000" dirty="0" smtClean="0"/>
              <a:t> </a:t>
            </a:r>
            <a:r>
              <a:rPr lang="en-US" sz="8000" dirty="0" err="1" smtClean="0"/>
              <a:t>pinnakattega</a:t>
            </a:r>
            <a:r>
              <a:rPr lang="en-US" sz="8000" dirty="0" smtClean="0"/>
              <a:t> </a:t>
            </a:r>
            <a:r>
              <a:rPr lang="en-US" sz="8000" dirty="0" err="1" smtClean="0"/>
              <a:t>alade</a:t>
            </a:r>
            <a:r>
              <a:rPr lang="en-US" sz="8000" dirty="0" smtClean="0"/>
              <a:t> </a:t>
            </a:r>
            <a:r>
              <a:rPr lang="en-US" sz="8000" dirty="0" err="1" smtClean="0"/>
              <a:t>väärindamine</a:t>
            </a:r>
            <a:r>
              <a:rPr lang="et-EE" sz="8000" dirty="0" smtClean="0"/>
              <a:t>, </a:t>
            </a:r>
            <a:r>
              <a:rPr lang="et-EE" sz="8000" dirty="0"/>
              <a:t>märgalade </a:t>
            </a:r>
            <a:r>
              <a:rPr lang="et-EE" sz="8000" dirty="0" smtClean="0"/>
              <a:t>kaitsmine, </a:t>
            </a:r>
            <a:r>
              <a:rPr lang="et-EE" sz="8000" dirty="0"/>
              <a:t>ehitusjärgse pinnase vähendamine ja taaskasutamine, pinnase reostuse vähendamine. </a:t>
            </a:r>
          </a:p>
          <a:p>
            <a:r>
              <a:rPr lang="et-EE" sz="8000" dirty="0"/>
              <a:t>Süsiniku ladustamise suurendamine metsastamise ja muu loodusliku maa taastamisega.</a:t>
            </a:r>
          </a:p>
          <a:p>
            <a:r>
              <a:rPr lang="et-EE" sz="8000" dirty="0"/>
              <a:t>Vastutustundlik toidumajandus ja toidujäätmete vähendamine. </a:t>
            </a:r>
          </a:p>
          <a:p>
            <a:r>
              <a:rPr lang="et-EE" sz="8000" dirty="0"/>
              <a:t>Vähese CO</a:t>
            </a:r>
            <a:r>
              <a:rPr lang="et-EE" sz="8000" baseline="-25000" dirty="0"/>
              <a:t>2</a:t>
            </a:r>
            <a:r>
              <a:rPr lang="et-EE" sz="8000" dirty="0"/>
              <a:t> heitega ehitusmeetodite toetamine ja ringmajandus ehituses. </a:t>
            </a:r>
          </a:p>
          <a:p>
            <a:r>
              <a:rPr lang="et-EE" sz="8000" dirty="0"/>
              <a:t>Roheline raamatupidamine, madala süsinikusisalduse sertifikaadiga toodete ja teenuste </a:t>
            </a:r>
            <a:r>
              <a:rPr lang="et-EE" sz="8000" dirty="0" smtClean="0"/>
              <a:t>ostmine. </a:t>
            </a:r>
            <a:endParaRPr lang="et-EE" sz="8000" dirty="0"/>
          </a:p>
          <a:p>
            <a:r>
              <a:rPr lang="et-EE" sz="8000" dirty="0"/>
              <a:t>Vastutustundlik </a:t>
            </a:r>
            <a:r>
              <a:rPr lang="et-EE" sz="8000" dirty="0" smtClean="0"/>
              <a:t>jäätmekäitlus </a:t>
            </a:r>
            <a:r>
              <a:rPr lang="et-EE" sz="8000" dirty="0"/>
              <a:t>ja taaskasutus. </a:t>
            </a:r>
          </a:p>
          <a:p>
            <a:r>
              <a:rPr lang="et-EE" sz="8000" dirty="0"/>
              <a:t>Eraettevõtete toetamine ja julgustamine süsiniku jalajälje vähendamisel. </a:t>
            </a:r>
          </a:p>
          <a:p>
            <a:r>
              <a:rPr lang="et-EE" sz="8000" dirty="0"/>
              <a:t>Kliima mõjudega kohanemise rakendamine planeeringutes. </a:t>
            </a:r>
          </a:p>
          <a:p>
            <a:r>
              <a:rPr lang="et-EE" sz="8000" dirty="0" smtClean="0"/>
              <a:t>Kliima</a:t>
            </a:r>
            <a:r>
              <a:rPr lang="en-US" sz="8000" dirty="0" err="1" smtClean="0"/>
              <a:t>ga</a:t>
            </a:r>
            <a:r>
              <a:rPr lang="en-US" sz="8000" dirty="0" smtClean="0"/>
              <a:t> </a:t>
            </a:r>
            <a:r>
              <a:rPr lang="en-US" sz="8000" dirty="0" err="1" smtClean="0"/>
              <a:t>seonduva</a:t>
            </a:r>
            <a:r>
              <a:rPr lang="et-EE" sz="8000" dirty="0" smtClean="0"/>
              <a:t> </a:t>
            </a:r>
            <a:r>
              <a:rPr lang="et-EE" sz="8000" dirty="0"/>
              <a:t>hariduse ja avalike kampaaniate suurendamine.</a:t>
            </a:r>
          </a:p>
          <a:p>
            <a:endParaRPr lang="et-EE" dirty="0"/>
          </a:p>
        </p:txBody>
      </p:sp>
    </p:spTree>
    <p:extLst>
      <p:ext uri="{BB962C8B-B14F-4D97-AF65-F5344CB8AC3E}">
        <p14:creationId xmlns:p14="http://schemas.microsoft.com/office/powerpoint/2010/main" val="191328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(4)</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t-EE" sz="2100" b="1" dirty="0">
                <a:solidFill>
                  <a:srgbClr val="000000"/>
                </a:solidFill>
                <a:latin typeface="Exo 2" panose="00000500000000000000" pitchFamily="2" charset="0"/>
              </a:rPr>
              <a:t>Energiakandjatega seotud meetmed</a:t>
            </a:r>
            <a:r>
              <a:rPr lang="et-EE" sz="2100" dirty="0">
                <a:solidFill>
                  <a:srgbClr val="000000"/>
                </a:solidFill>
                <a:latin typeface="Exo 2" panose="00000500000000000000" pitchFamily="2" charset="0"/>
              </a:rPr>
              <a:t> –</a:t>
            </a:r>
            <a:r>
              <a:rPr lang="en-US" sz="2100" dirty="0">
                <a:solidFill>
                  <a:srgbClr val="000000"/>
                </a:solidFill>
                <a:latin typeface="Exo 2" panose="00000500000000000000" pitchFamily="2" charset="0"/>
              </a:rPr>
              <a:t> k</a:t>
            </a:r>
            <a:r>
              <a:rPr lang="et-EE" sz="2100" dirty="0">
                <a:solidFill>
                  <a:srgbClr val="000000"/>
                </a:solidFill>
                <a:latin typeface="Exo 2" panose="00000500000000000000" pitchFamily="2" charset="0"/>
              </a:rPr>
              <a:t>augkütte täiendav taastuvatele allikatele viimine ja -torustike renoveerimine ning kaugküttevõrkude laiendamine on kulutõhus viis ning peaks toetama jätkuvat taastuvkütus</a:t>
            </a:r>
            <a:r>
              <a:rPr lang="en-US" sz="2100" dirty="0">
                <a:solidFill>
                  <a:srgbClr val="000000"/>
                </a:solidFill>
                <a:latin typeface="Exo 2" panose="00000500000000000000" pitchFamily="2" charset="0"/>
              </a:rPr>
              <a:t>t</a:t>
            </a:r>
            <a:r>
              <a:rPr lang="et-EE" sz="2100" dirty="0">
                <a:solidFill>
                  <a:srgbClr val="000000"/>
                </a:solidFill>
                <a:latin typeface="Exo 2" panose="00000500000000000000" pitchFamily="2" charset="0"/>
              </a:rPr>
              <a:t>e kasutamist. Kümnendis oleksid vajalikud ka tegevused, mis valmistaks ette elektri, LNG ja vesiniku laialdasemat transpordikütusena kasutuselevõttu.</a:t>
            </a:r>
            <a:endParaRPr lang="en-US" sz="2100" dirty="0">
              <a:solidFill>
                <a:srgbClr val="000000"/>
              </a:solidFill>
              <a:latin typeface="Exo 2" panose="00000500000000000000" pitchFamily="2" charset="0"/>
            </a:endParaRPr>
          </a:p>
          <a:p>
            <a:pPr algn="just"/>
            <a:r>
              <a:rPr lang="en-US" sz="2100" dirty="0">
                <a:solidFill>
                  <a:srgbClr val="000000"/>
                </a:solidFill>
                <a:latin typeface="Exo 2" panose="00000500000000000000" pitchFamily="2" charset="0"/>
              </a:rPr>
              <a:t>K</a:t>
            </a:r>
            <a:r>
              <a:rPr lang="et-EE" sz="2100" dirty="0">
                <a:solidFill>
                  <a:srgbClr val="000000"/>
                </a:solidFill>
                <a:latin typeface="Exo 2" panose="00000500000000000000" pitchFamily="2" charset="0"/>
              </a:rPr>
              <a:t>augküttetorustiku renoveerimine - olulisemad tegevused on kaugküttesüsteemide soojustorustiku vahetus</a:t>
            </a:r>
            <a:r>
              <a:rPr lang="en-US"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ning</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energeetika- ja energiamuundamise sektori tõhustamine</a:t>
            </a:r>
            <a:r>
              <a:rPr lang="en-US" sz="2100" dirty="0">
                <a:solidFill>
                  <a:srgbClr val="000000"/>
                </a:solidFill>
                <a:latin typeface="Exo 2" panose="00000500000000000000" pitchFamily="2" charset="0"/>
              </a:rPr>
              <a:t>(</a:t>
            </a:r>
            <a:r>
              <a:rPr lang="et-EE" sz="2100" dirty="0">
                <a:solidFill>
                  <a:srgbClr val="000000"/>
                </a:solidFill>
                <a:latin typeface="Exo 2" panose="00000500000000000000" pitchFamily="2" charset="0"/>
              </a:rPr>
              <a:t>soojuskadude vähendamine</a:t>
            </a:r>
            <a:r>
              <a:rPr lang="en-US" sz="2100" dirty="0">
                <a:solidFill>
                  <a:srgbClr val="000000"/>
                </a:solidFill>
                <a:latin typeface="Exo 2" panose="00000500000000000000" pitchFamily="2" charset="0"/>
              </a:rPr>
              <a:t>)</a:t>
            </a:r>
            <a:r>
              <a:rPr lang="et-EE" sz="2100" dirty="0">
                <a:solidFill>
                  <a:srgbClr val="000000"/>
                </a:solidFill>
                <a:latin typeface="Exo 2" panose="00000500000000000000" pitchFamily="2" charset="0"/>
              </a:rPr>
              <a:t>.</a:t>
            </a:r>
            <a:endParaRPr lang="en-US"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LED tänavavalgustus - tänavavalgustuse rekonstrueerimise toetamine </a:t>
            </a:r>
            <a:r>
              <a:rPr lang="en-US" sz="2100" dirty="0" err="1">
                <a:solidFill>
                  <a:srgbClr val="000000"/>
                </a:solidFill>
                <a:latin typeface="Exo 2" panose="00000500000000000000" pitchFamily="2" charset="0"/>
              </a:rPr>
              <a:t>vähendaks</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54 000 t CO2 perioodil 2021-2030. </a:t>
            </a:r>
          </a:p>
          <a:p>
            <a:pPr algn="just"/>
            <a:endParaRPr lang="et-EE" sz="2100" dirty="0">
              <a:solidFill>
                <a:srgbClr val="000000"/>
              </a:solidFill>
              <a:latin typeface="Exo 2" panose="00000500000000000000" pitchFamily="2" charset="0"/>
            </a:endParaRPr>
          </a:p>
          <a:p>
            <a:pPr algn="just"/>
            <a:endParaRPr lang="et-EE" sz="2100" dirty="0">
              <a:solidFill>
                <a:srgbClr val="000000"/>
              </a:solidFill>
              <a:latin typeface="Exo 2" panose="00000500000000000000" pitchFamily="2" charset="0"/>
            </a:endParaRP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Tree>
    <p:extLst>
      <p:ext uri="{BB962C8B-B14F-4D97-AF65-F5344CB8AC3E}">
        <p14:creationId xmlns:p14="http://schemas.microsoft.com/office/powerpoint/2010/main" val="399729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(5)</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t-EE" sz="2100" b="1" dirty="0">
                <a:solidFill>
                  <a:srgbClr val="000000"/>
                </a:solidFill>
                <a:latin typeface="Exo 2" panose="00000500000000000000" pitchFamily="2" charset="0"/>
              </a:rPr>
              <a:t>Liikuvus ja transport</a:t>
            </a:r>
            <a:r>
              <a:rPr lang="et-EE" sz="2100" dirty="0">
                <a:solidFill>
                  <a:srgbClr val="000000"/>
                </a:solidFill>
                <a:latin typeface="Exo 2" panose="00000500000000000000" pitchFamily="2" charset="0"/>
              </a:rPr>
              <a:t>. </a:t>
            </a:r>
            <a:r>
              <a:rPr lang="en-US" sz="2100" dirty="0">
                <a:solidFill>
                  <a:srgbClr val="000000"/>
                </a:solidFill>
                <a:latin typeface="Exo 2" panose="00000500000000000000" pitchFamily="2" charset="0"/>
              </a:rPr>
              <a:t>Ü</a:t>
            </a:r>
            <a:r>
              <a:rPr lang="et-EE" sz="2100" dirty="0" err="1">
                <a:solidFill>
                  <a:srgbClr val="000000"/>
                </a:solidFill>
                <a:latin typeface="Exo 2" panose="00000500000000000000" pitchFamily="2" charset="0"/>
              </a:rPr>
              <a:t>ks</a:t>
            </a:r>
            <a:r>
              <a:rPr lang="et-EE" sz="2100" dirty="0">
                <a:solidFill>
                  <a:srgbClr val="000000"/>
                </a:solidFill>
                <a:latin typeface="Exo 2" panose="00000500000000000000" pitchFamily="2" charset="0"/>
              </a:rPr>
              <a:t> suurimaid CO2 vähendamise potentsiaaliga meetmeid on elektrisõidukite kasutuselevõtt</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investeeringud eelkõige esimesel perioodil (2020-2030)</a:t>
            </a:r>
            <a:r>
              <a:rPr lang="en-US" sz="2100" dirty="0">
                <a:solidFill>
                  <a:srgbClr val="000000"/>
                </a:solidFill>
                <a:latin typeface="Exo 2" panose="00000500000000000000" pitchFamily="2" charset="0"/>
              </a:rPr>
              <a:t>)</a:t>
            </a:r>
            <a:r>
              <a:rPr lang="et-EE" sz="2100" dirty="0">
                <a:solidFill>
                  <a:srgbClr val="000000"/>
                </a:solidFill>
                <a:latin typeface="Exo 2" panose="00000500000000000000" pitchFamily="2" charset="0"/>
              </a:rPr>
              <a:t>. Mida efektiivsemalt on lahendatud transpordikorraldus (parem ühistransport, jalgsi ja rattaga liikumine, nõudluspõhised transpordilahendused jne) seda väiksemad on investeeringud kliimaneutraalsetesse lahendustesse.</a:t>
            </a:r>
            <a:endParaRPr lang="en-US" sz="2100" dirty="0">
              <a:solidFill>
                <a:srgbClr val="000000"/>
              </a:solidFill>
              <a:latin typeface="Exo 2" panose="00000500000000000000" pitchFamily="2" charset="0"/>
            </a:endParaRPr>
          </a:p>
          <a:p>
            <a:pPr algn="just"/>
            <a:r>
              <a:rPr lang="et-EE" sz="2100" b="1" dirty="0">
                <a:solidFill>
                  <a:srgbClr val="000000"/>
                </a:solidFill>
                <a:latin typeface="Exo 2" panose="00000500000000000000" pitchFamily="2" charset="0"/>
              </a:rPr>
              <a:t>Põllumajandus</a:t>
            </a:r>
            <a:r>
              <a:rPr lang="et-EE" sz="2100" dirty="0">
                <a:solidFill>
                  <a:srgbClr val="000000"/>
                </a:solidFill>
                <a:latin typeface="Exo 2" panose="00000500000000000000" pitchFamily="2" charset="0"/>
              </a:rPr>
              <a:t>. Suurima CO2 vähendamise potentsiaaliga meede põllumajanduse sektoris on happeliste muldade neutraliseerimine</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aitab suurendada süsiniku sidumise potentsiaali</a:t>
            </a:r>
            <a:r>
              <a:rPr lang="en-US" sz="2100" dirty="0">
                <a:solidFill>
                  <a:srgbClr val="000000"/>
                </a:solidFill>
                <a:latin typeface="Exo 2" panose="00000500000000000000" pitchFamily="2" charset="0"/>
              </a:rPr>
              <a:t>)</a:t>
            </a:r>
            <a:r>
              <a:rPr lang="et-EE" sz="2100" dirty="0">
                <a:solidFill>
                  <a:srgbClr val="000000"/>
                </a:solidFill>
                <a:latin typeface="Exo 2" panose="00000500000000000000" pitchFamily="2" charset="0"/>
              </a:rPr>
              <a:t>. Eestis on enam kui pool kasutuses olevast põllumajandusmaast (545 000 ha) happeliste muldadega, mille orgaanilise süsiniku varu on aluseliste muldadega võrreldes oluliselt madalam.</a:t>
            </a:r>
            <a:endParaRPr lang="en-US" sz="2100" dirty="0">
              <a:solidFill>
                <a:srgbClr val="000000"/>
              </a:solidFill>
              <a:latin typeface="Exo 2" panose="00000500000000000000" pitchFamily="2" charset="0"/>
            </a:endParaRPr>
          </a:p>
          <a:p>
            <a:pPr algn="just"/>
            <a:r>
              <a:rPr lang="en-US" sz="2100" b="1" dirty="0">
                <a:solidFill>
                  <a:srgbClr val="000000"/>
                </a:solidFill>
                <a:latin typeface="Exo 2" panose="00000500000000000000" pitchFamily="2" charset="0"/>
              </a:rPr>
              <a:t>I</a:t>
            </a:r>
            <a:r>
              <a:rPr lang="et-EE" sz="2100" b="1" dirty="0" err="1">
                <a:solidFill>
                  <a:srgbClr val="000000"/>
                </a:solidFill>
                <a:latin typeface="Exo 2" panose="00000500000000000000" pitchFamily="2" charset="0"/>
              </a:rPr>
              <a:t>nvesteeringud</a:t>
            </a:r>
            <a:r>
              <a:rPr lang="et-EE" sz="2100" b="1" dirty="0">
                <a:solidFill>
                  <a:srgbClr val="000000"/>
                </a:solidFill>
                <a:latin typeface="Exo 2" panose="00000500000000000000" pitchFamily="2" charset="0"/>
              </a:rPr>
              <a:t> majandustegevuse mitmekesistamiseks maapiirkonnas mittepõllumajandusliku tegevuse suunas </a:t>
            </a:r>
            <a:r>
              <a:rPr lang="en-US" sz="2100" b="1" dirty="0" err="1">
                <a:solidFill>
                  <a:srgbClr val="000000"/>
                </a:solidFill>
                <a:latin typeface="Exo 2" panose="00000500000000000000" pitchFamily="2" charset="0"/>
              </a:rPr>
              <a:t>liikumiseks</a:t>
            </a:r>
            <a:r>
              <a:rPr lang="en-US" sz="2100" dirty="0">
                <a:solidFill>
                  <a:srgbClr val="000000"/>
                </a:solidFill>
                <a:latin typeface="Exo 2" panose="00000500000000000000" pitchFamily="2" charset="0"/>
              </a:rPr>
              <a:t>. E</a:t>
            </a:r>
            <a:r>
              <a:rPr lang="et-EE" sz="2100" dirty="0" err="1">
                <a:solidFill>
                  <a:srgbClr val="000000"/>
                </a:solidFill>
                <a:latin typeface="Exo 2" panose="00000500000000000000" pitchFamily="2" charset="0"/>
              </a:rPr>
              <a:t>elkõige</a:t>
            </a:r>
            <a:r>
              <a:rPr lang="et-EE" sz="2100" dirty="0">
                <a:solidFill>
                  <a:srgbClr val="000000"/>
                </a:solidFill>
                <a:latin typeface="Exo 2" panose="00000500000000000000" pitchFamily="2" charset="0"/>
              </a:rPr>
              <a:t> keskustest eemale jäävates piirkondades püsiva majandusliku baasi ning sobivate ja atraktiivsete töökohtade loomise </a:t>
            </a:r>
            <a:r>
              <a:rPr lang="et-EE" sz="2100" dirty="0" err="1">
                <a:solidFill>
                  <a:srgbClr val="000000"/>
                </a:solidFill>
                <a:latin typeface="Exo 2" panose="00000500000000000000" pitchFamily="2" charset="0"/>
              </a:rPr>
              <a:t>soodustami</a:t>
            </a:r>
            <a:r>
              <a:rPr lang="en-US" sz="2100" dirty="0">
                <a:solidFill>
                  <a:srgbClr val="000000"/>
                </a:solidFill>
                <a:latin typeface="Exo 2" panose="00000500000000000000" pitchFamily="2" charset="0"/>
              </a:rPr>
              <a:t>ne</a:t>
            </a:r>
            <a:r>
              <a:rPr lang="et-EE" sz="2100" dirty="0">
                <a:solidFill>
                  <a:srgbClr val="000000"/>
                </a:solidFill>
                <a:latin typeface="Exo 2" panose="00000500000000000000" pitchFamily="2" charset="0"/>
              </a:rPr>
              <a:t> maaettevõtluse </a:t>
            </a:r>
            <a:r>
              <a:rPr lang="et-EE" sz="2100" dirty="0" err="1">
                <a:solidFill>
                  <a:srgbClr val="000000"/>
                </a:solidFill>
                <a:latin typeface="Exo 2" panose="00000500000000000000" pitchFamily="2" charset="0"/>
              </a:rPr>
              <a:t>mitmekesistami</a:t>
            </a:r>
            <a:r>
              <a:rPr lang="en-US" sz="2100" dirty="0">
                <a:solidFill>
                  <a:srgbClr val="000000"/>
                </a:solidFill>
                <a:latin typeface="Exo 2" panose="00000500000000000000" pitchFamily="2" charset="0"/>
              </a:rPr>
              <a:t>s</a:t>
            </a:r>
            <a:r>
              <a:rPr lang="et-EE" sz="2100" dirty="0">
                <a:solidFill>
                  <a:srgbClr val="000000"/>
                </a:solidFill>
                <a:latin typeface="Exo 2" panose="00000500000000000000" pitchFamily="2" charset="0"/>
              </a:rPr>
              <a:t>e ja </a:t>
            </a:r>
            <a:r>
              <a:rPr lang="et-EE" sz="2100" dirty="0" err="1">
                <a:solidFill>
                  <a:srgbClr val="000000"/>
                </a:solidFill>
                <a:latin typeface="Exo 2" panose="00000500000000000000" pitchFamily="2" charset="0"/>
              </a:rPr>
              <a:t>arendami</a:t>
            </a:r>
            <a:r>
              <a:rPr lang="en-US" sz="2100" dirty="0">
                <a:solidFill>
                  <a:srgbClr val="000000"/>
                </a:solidFill>
                <a:latin typeface="Exo 2" panose="00000500000000000000" pitchFamily="2" charset="0"/>
              </a:rPr>
              <a:t>s</a:t>
            </a:r>
            <a:r>
              <a:rPr lang="et-EE" sz="2100" dirty="0">
                <a:solidFill>
                  <a:srgbClr val="000000"/>
                </a:solidFill>
                <a:latin typeface="Exo 2" panose="00000500000000000000" pitchFamily="2" charset="0"/>
              </a:rPr>
              <a:t>e</a:t>
            </a:r>
            <a:r>
              <a:rPr lang="en-US"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kaudu</a:t>
            </a:r>
            <a:r>
              <a:rPr lang="et-EE" sz="2100" dirty="0">
                <a:solidFill>
                  <a:srgbClr val="000000"/>
                </a:solidFill>
                <a:latin typeface="Exo 2" panose="00000500000000000000" pitchFamily="2" charset="0"/>
              </a:rPr>
              <a:t>. </a:t>
            </a:r>
          </a:p>
          <a:p>
            <a:pPr algn="just"/>
            <a:endParaRPr lang="et-EE" sz="2100" dirty="0">
              <a:solidFill>
                <a:srgbClr val="000000"/>
              </a:solidFill>
              <a:latin typeface="Exo 2" panose="00000500000000000000" pitchFamily="2" charset="0"/>
            </a:endParaRP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Tree>
    <p:extLst>
      <p:ext uri="{BB962C8B-B14F-4D97-AF65-F5344CB8AC3E}">
        <p14:creationId xmlns:p14="http://schemas.microsoft.com/office/powerpoint/2010/main" val="423874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t-EE" sz="3200" b="1" dirty="0">
                <a:solidFill>
                  <a:srgbClr val="007360"/>
                </a:solidFill>
                <a:latin typeface="Exo 2" panose="00000500000000000000" pitchFamily="2" charset="0"/>
              </a:rPr>
              <a:t>Kliimaambitsioonide täitmiste võimalustest</a:t>
            </a:r>
            <a:r>
              <a:rPr lang="en-US" sz="3200" b="1" dirty="0">
                <a:solidFill>
                  <a:srgbClr val="007360"/>
                </a:solidFill>
                <a:latin typeface="Exo 2" panose="00000500000000000000" pitchFamily="2" charset="0"/>
              </a:rPr>
              <a:t> (6)</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t-EE" sz="2100" b="1" dirty="0">
                <a:solidFill>
                  <a:srgbClr val="000000"/>
                </a:solidFill>
                <a:latin typeface="Exo 2" panose="00000500000000000000" pitchFamily="2" charset="0"/>
              </a:rPr>
              <a:t>LULUCF (Maakasutus, maakasutuse muutus ja metsandus)</a:t>
            </a:r>
            <a:r>
              <a:rPr lang="et-EE" sz="2100" dirty="0">
                <a:solidFill>
                  <a:srgbClr val="000000"/>
                </a:solidFill>
                <a:latin typeface="Exo 2" panose="00000500000000000000" pitchFamily="2" charset="0"/>
              </a:rPr>
              <a:t>. Peamisteks KHG heite sidumist võimaldavateks meetmeteks on metsastamine, turvasmuldade viimine looduslikeks rohumaadeks ja muldade lupjamine (vt Põllumajandus).</a:t>
            </a:r>
            <a:endParaRPr lang="en-US"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Metsastamine meetmena annab võimaliku väljundi aktiivsest kasutusest väljas olevale maale ja suurendab süsinikutagavara. </a:t>
            </a:r>
            <a:endParaRPr lang="en-US"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Metsastatavate rohumaade potentsiaali tuleb täiendavalt analüüsida vähemalt põllumajandusliku potentsiaali, liigirikkuse ja kaitseväärtuse seisukohast.</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58" y="3552404"/>
            <a:ext cx="7187008" cy="322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51871" y="6412911"/>
            <a:ext cx="6195222" cy="369332"/>
          </a:xfrm>
          <a:prstGeom prst="rect">
            <a:avLst/>
          </a:prstGeom>
          <a:noFill/>
        </p:spPr>
        <p:txBody>
          <a:bodyPr wrap="none" rtlCol="0">
            <a:spAutoFit/>
          </a:bodyPr>
          <a:lstStyle/>
          <a:p>
            <a:r>
              <a:rPr lang="et-EE" dirty="0"/>
              <a:t>Eesti kliimaambitsiooni tõstmise võimaluste analüüs (SEIT, 2019)</a:t>
            </a:r>
          </a:p>
        </p:txBody>
      </p:sp>
    </p:spTree>
    <p:extLst>
      <p:ext uri="{BB962C8B-B14F-4D97-AF65-F5344CB8AC3E}">
        <p14:creationId xmlns:p14="http://schemas.microsoft.com/office/powerpoint/2010/main" val="155019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0" y="-301815"/>
            <a:ext cx="11607350" cy="1325563"/>
          </a:xfrm>
        </p:spPr>
        <p:txBody>
          <a:bodyPr>
            <a:normAutofit/>
          </a:bodyPr>
          <a:lstStyle/>
          <a:p>
            <a:r>
              <a:rPr lang="en-US" sz="3200" b="1" dirty="0" err="1" smtClean="0">
                <a:solidFill>
                  <a:srgbClr val="007360"/>
                </a:solidFill>
                <a:latin typeface="Exo 2" panose="00000500000000000000" pitchFamily="2" charset="0"/>
              </a:rPr>
              <a:t>Kuidas</a:t>
            </a:r>
            <a:r>
              <a:rPr lang="en-US" sz="3200" b="1" dirty="0" smtClean="0">
                <a:solidFill>
                  <a:srgbClr val="007360"/>
                </a:solidFill>
                <a:latin typeface="Exo 2" panose="00000500000000000000" pitchFamily="2" charset="0"/>
              </a:rPr>
              <a:t> </a:t>
            </a:r>
            <a:r>
              <a:rPr lang="en-US" sz="3200" b="1" dirty="0" err="1" smtClean="0">
                <a:solidFill>
                  <a:srgbClr val="007360"/>
                </a:solidFill>
                <a:latin typeface="Exo 2" panose="00000500000000000000" pitchFamily="2" charset="0"/>
              </a:rPr>
              <a:t>edasi</a:t>
            </a:r>
            <a:r>
              <a:rPr lang="en-US" sz="3200" b="1" dirty="0" smtClean="0">
                <a:solidFill>
                  <a:srgbClr val="007360"/>
                </a:solidFill>
                <a:latin typeface="Exo 2" panose="00000500000000000000" pitchFamily="2" charset="0"/>
              </a:rPr>
              <a:t> (1)</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n-US" sz="2100" dirty="0" smtClean="0">
                <a:solidFill>
                  <a:srgbClr val="000000"/>
                </a:solidFill>
                <a:latin typeface="Exo 2" panose="00000500000000000000" pitchFamily="2" charset="0"/>
              </a:rPr>
              <a:t>17.05. – </a:t>
            </a:r>
            <a:r>
              <a:rPr lang="en-US" sz="2100" dirty="0" err="1" smtClean="0">
                <a:solidFill>
                  <a:srgbClr val="000000"/>
                </a:solidFill>
                <a:latin typeface="Exo 2" panose="00000500000000000000" pitchFamily="2" charset="0"/>
              </a:rPr>
              <a:t>kavandatakse</a:t>
            </a:r>
            <a:r>
              <a:rPr lang="en-US" sz="2100" dirty="0" smtClean="0">
                <a:solidFill>
                  <a:srgbClr val="000000"/>
                </a:solidFill>
                <a:latin typeface="Exo 2" panose="00000500000000000000" pitchFamily="2" charset="0"/>
              </a:rPr>
              <a:t> </a:t>
            </a:r>
            <a:r>
              <a:rPr lang="en-US" sz="2100" dirty="0" err="1" smtClean="0">
                <a:solidFill>
                  <a:srgbClr val="000000"/>
                </a:solidFill>
                <a:latin typeface="Exo 2" panose="00000500000000000000" pitchFamily="2" charset="0"/>
              </a:rPr>
              <a:t>töötuba</a:t>
            </a:r>
            <a:r>
              <a:rPr lang="en-US" sz="2100" dirty="0" smtClean="0">
                <a:solidFill>
                  <a:srgbClr val="000000"/>
                </a:solidFill>
                <a:latin typeface="Exo 2" panose="00000500000000000000" pitchFamily="2" charset="0"/>
              </a:rPr>
              <a:t>. Info </a:t>
            </a:r>
            <a:r>
              <a:rPr lang="en-US" sz="2100" dirty="0" err="1" smtClean="0">
                <a:solidFill>
                  <a:srgbClr val="000000"/>
                </a:solidFill>
                <a:latin typeface="Exo 2" panose="00000500000000000000" pitchFamily="2" charset="0"/>
              </a:rPr>
              <a:t>täpsustub</a:t>
            </a:r>
            <a:r>
              <a:rPr lang="en-US" sz="2100" dirty="0" smtClean="0">
                <a:solidFill>
                  <a:srgbClr val="000000"/>
                </a:solidFill>
                <a:latin typeface="Exo 2" panose="00000500000000000000" pitchFamily="2" charset="0"/>
              </a:rPr>
              <a:t>.</a:t>
            </a:r>
          </a:p>
          <a:p>
            <a:pPr algn="just"/>
            <a:r>
              <a:rPr lang="en-US" sz="2100" dirty="0" smtClean="0">
                <a:solidFill>
                  <a:srgbClr val="000000"/>
                </a:solidFill>
                <a:latin typeface="Exo 2" panose="00000500000000000000" pitchFamily="2" charset="0"/>
              </a:rPr>
              <a:t>A</a:t>
            </a:r>
            <a:r>
              <a:rPr lang="et-EE" sz="2100" dirty="0" err="1" smtClean="0">
                <a:solidFill>
                  <a:srgbClr val="000000"/>
                </a:solidFill>
                <a:latin typeface="Exo 2" panose="00000500000000000000" pitchFamily="2" charset="0"/>
              </a:rPr>
              <a:t>nalüüs</a:t>
            </a:r>
            <a:r>
              <a:rPr lang="et-EE" sz="2100" dirty="0" smtClean="0">
                <a:solidFill>
                  <a:srgbClr val="000000"/>
                </a:solidFill>
                <a:latin typeface="Exo 2" panose="00000500000000000000" pitchFamily="2" charset="0"/>
              </a:rPr>
              <a:t> </a:t>
            </a:r>
            <a:r>
              <a:rPr lang="et-EE" sz="2100" dirty="0">
                <a:solidFill>
                  <a:srgbClr val="000000"/>
                </a:solidFill>
                <a:latin typeface="Exo 2" panose="00000500000000000000" pitchFamily="2" charset="0"/>
              </a:rPr>
              <a:t>(kõigi 8 teema väidetega seotud juhtimis- ja </a:t>
            </a:r>
            <a:r>
              <a:rPr lang="et-EE" sz="2100" dirty="0" smtClean="0">
                <a:solidFill>
                  <a:srgbClr val="000000"/>
                </a:solidFill>
                <a:latin typeface="Exo 2" panose="00000500000000000000" pitchFamily="2" charset="0"/>
              </a:rPr>
              <a:t>juurutamispraktikate</a:t>
            </a:r>
            <a:r>
              <a:rPr lang="en-US" sz="2100" dirty="0" smtClean="0">
                <a:solidFill>
                  <a:srgbClr val="000000"/>
                </a:solidFill>
                <a:latin typeface="Exo 2" panose="00000500000000000000" pitchFamily="2" charset="0"/>
              </a:rPr>
              <a:t> </a:t>
            </a:r>
            <a:r>
              <a:rPr lang="et-EE" sz="2100" dirty="0" smtClean="0">
                <a:solidFill>
                  <a:srgbClr val="000000"/>
                </a:solidFill>
                <a:latin typeface="Exo 2" panose="00000500000000000000" pitchFamily="2" charset="0"/>
              </a:rPr>
              <a:t>parandamiseks</a:t>
            </a:r>
            <a:r>
              <a:rPr lang="et-EE" sz="2100" dirty="0">
                <a:solidFill>
                  <a:srgbClr val="000000"/>
                </a:solidFill>
                <a:latin typeface="Exo 2" panose="00000500000000000000" pitchFamily="2" charset="0"/>
              </a:rPr>
              <a:t>) </a:t>
            </a:r>
            <a:r>
              <a:rPr lang="et-EE" sz="2100" dirty="0" smtClean="0">
                <a:solidFill>
                  <a:srgbClr val="000000"/>
                </a:solidFill>
                <a:latin typeface="Exo 2" panose="00000500000000000000" pitchFamily="2" charset="0"/>
              </a:rPr>
              <a:t>jätkub</a:t>
            </a:r>
            <a:r>
              <a:rPr lang="en-US" sz="2100" dirty="0" smtClean="0">
                <a:solidFill>
                  <a:srgbClr val="000000"/>
                </a:solidFill>
                <a:latin typeface="Exo 2" panose="00000500000000000000" pitchFamily="2" charset="0"/>
              </a:rPr>
              <a:t>.</a:t>
            </a:r>
          </a:p>
          <a:p>
            <a:pPr marL="0" indent="0" algn="just">
              <a:buNone/>
            </a:pPr>
            <a:endParaRPr lang="en-US" sz="2100" dirty="0" smtClean="0">
              <a:solidFill>
                <a:srgbClr val="000000"/>
              </a:solidFill>
              <a:latin typeface="Exo 2" panose="00000500000000000000" pitchFamily="2" charset="0"/>
            </a:endParaRPr>
          </a:p>
          <a:p>
            <a:pPr algn="just"/>
            <a:endParaRPr lang="et-EE" sz="2100" dirty="0">
              <a:solidFill>
                <a:srgbClr val="000000"/>
              </a:solidFill>
              <a:latin typeface="Exo 2" panose="00000500000000000000" pitchFamily="2" charset="0"/>
            </a:endParaRP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8" name="TextBox 7"/>
          <p:cNvSpPr txBox="1"/>
          <p:nvPr/>
        </p:nvSpPr>
        <p:spPr>
          <a:xfrm>
            <a:off x="3751871" y="6412911"/>
            <a:ext cx="6195222" cy="369332"/>
          </a:xfrm>
          <a:prstGeom prst="rect">
            <a:avLst/>
          </a:prstGeom>
          <a:noFill/>
        </p:spPr>
        <p:txBody>
          <a:bodyPr wrap="none" rtlCol="0">
            <a:spAutoFit/>
          </a:bodyPr>
          <a:lstStyle/>
          <a:p>
            <a:r>
              <a:rPr lang="et-EE" dirty="0"/>
              <a:t>Eesti kliimaambitsiooni tõstmise võimaluste analüüs (SEIT,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433" y="2100151"/>
            <a:ext cx="7278608" cy="2034879"/>
          </a:xfrm>
          <a:prstGeom prst="rect">
            <a:avLst/>
          </a:prstGeom>
        </p:spPr>
      </p:pic>
    </p:spTree>
    <p:extLst>
      <p:ext uri="{BB962C8B-B14F-4D97-AF65-F5344CB8AC3E}">
        <p14:creationId xmlns:p14="http://schemas.microsoft.com/office/powerpoint/2010/main" val="359658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508A717-F3AB-4B32-A721-749EE60B4B3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950"/>
                    </a14:imgEffect>
                    <a14:imgEffect>
                      <a14:saturation sat="65000"/>
                    </a14:imgEffect>
                    <a14:imgEffect>
                      <a14:brightnessContrast bright="-17000" contrast="-5000"/>
                    </a14:imgEffect>
                  </a14:imgLayer>
                </a14:imgProps>
              </a:ext>
              <a:ext uri="{28A0092B-C50C-407E-A947-70E740481C1C}">
                <a14:useLocalDpi xmlns:a14="http://schemas.microsoft.com/office/drawing/2010/main" val="0"/>
              </a:ext>
            </a:extLst>
          </a:blip>
          <a:stretch>
            <a:fillRect/>
          </a:stretch>
        </p:blipFill>
        <p:spPr>
          <a:xfrm>
            <a:off x="0" y="5445380"/>
            <a:ext cx="12192000" cy="1412620"/>
          </a:xfrm>
          <a:prstGeom prst="rect">
            <a:avLst/>
          </a:prstGeom>
          <a:effectLst>
            <a:glow>
              <a:schemeClr val="accent1"/>
            </a:glow>
            <a:outerShdw dist="50800" dir="5400000" sx="1000" sy="1000" algn="ctr" rotWithShape="0">
              <a:srgbClr val="000000">
                <a:alpha val="0"/>
              </a:srgbClr>
            </a:outerShdw>
            <a:softEdge rad="0"/>
          </a:effectLst>
        </p:spPr>
      </p:pic>
      <p:sp>
        <p:nvSpPr>
          <p:cNvPr id="8" name="Title 1">
            <a:extLst>
              <a:ext uri="{FF2B5EF4-FFF2-40B4-BE49-F238E27FC236}">
                <a16:creationId xmlns:a16="http://schemas.microsoft.com/office/drawing/2014/main" xmlns="" id="{5D244CDF-8FF0-4CA9-9C24-235B37139FCF}"/>
              </a:ext>
            </a:extLst>
          </p:cNvPr>
          <p:cNvSpPr txBox="1">
            <a:spLocks/>
          </p:cNvSpPr>
          <p:nvPr/>
        </p:nvSpPr>
        <p:spPr>
          <a:xfrm>
            <a:off x="1268918" y="702301"/>
            <a:ext cx="6972280" cy="1813519"/>
          </a:xfrm>
          <a:prstGeom prst="rect">
            <a:avLst/>
          </a:prstGeom>
          <a:noFill/>
          <a:ln w="19050" cap="flat" cmpd="sng">
            <a:noFill/>
            <a:prstDash val="solid"/>
          </a:ln>
          <a:effectLst/>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solidFill>
                  <a:srgbClr val="007360"/>
                </a:solidFill>
                <a:latin typeface="Exo 2" panose="00000500000000000000" pitchFamily="2" charset="0"/>
              </a:rPr>
              <a:t>Täname</a:t>
            </a:r>
            <a:r>
              <a:rPr lang="en-GB" b="1" dirty="0">
                <a:solidFill>
                  <a:srgbClr val="007360"/>
                </a:solidFill>
                <a:latin typeface="Exo 2" panose="00000500000000000000" pitchFamily="2" charset="0"/>
              </a:rPr>
              <a:t>!</a:t>
            </a:r>
            <a:endParaRPr lang="en-US" b="1" dirty="0">
              <a:solidFill>
                <a:srgbClr val="007360"/>
              </a:solidFill>
              <a:latin typeface="Exo 2" panose="00000500000000000000" pitchFamily="2" charset="0"/>
            </a:endParaRPr>
          </a:p>
        </p:txBody>
      </p:sp>
      <p:sp>
        <p:nvSpPr>
          <p:cNvPr id="9" name="Subtitle 2">
            <a:extLst>
              <a:ext uri="{FF2B5EF4-FFF2-40B4-BE49-F238E27FC236}">
                <a16:creationId xmlns:a16="http://schemas.microsoft.com/office/drawing/2014/main" xmlns="" id="{57B741E6-ACED-4AA6-AF68-DBCD2E3CD700}"/>
              </a:ext>
            </a:extLst>
          </p:cNvPr>
          <p:cNvSpPr txBox="1">
            <a:spLocks/>
          </p:cNvSpPr>
          <p:nvPr/>
        </p:nvSpPr>
        <p:spPr>
          <a:xfrm>
            <a:off x="2806405" y="2631194"/>
            <a:ext cx="5617404" cy="89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800" dirty="0" err="1">
                <a:solidFill>
                  <a:srgbClr val="007360"/>
                </a:solidFill>
                <a:latin typeface="Exo 2" panose="00000500000000000000" pitchFamily="2" charset="0"/>
              </a:rPr>
              <a:t>Elar</a:t>
            </a:r>
            <a:r>
              <a:rPr lang="et-EE" sz="1800" dirty="0">
                <a:solidFill>
                  <a:srgbClr val="007360"/>
                </a:solidFill>
                <a:latin typeface="Exo 2" panose="00000500000000000000" pitchFamily="2" charset="0"/>
              </a:rPr>
              <a:t> Põldvere</a:t>
            </a:r>
            <a:r>
              <a:rPr lang="en-US" sz="1800" dirty="0">
                <a:solidFill>
                  <a:srgbClr val="007360"/>
                </a:solidFill>
                <a:latin typeface="Exo 2" panose="00000500000000000000" pitchFamily="2" charset="0"/>
              </a:rPr>
              <a:t> (</a:t>
            </a:r>
            <a:r>
              <a:rPr lang="et-EE" sz="1800" dirty="0">
                <a:solidFill>
                  <a:srgbClr val="007360"/>
                </a:solidFill>
                <a:latin typeface="Exo 2" panose="00000500000000000000" pitchFamily="2" charset="0"/>
              </a:rPr>
              <a:t>keskkonnaspetsialist</a:t>
            </a:r>
            <a:r>
              <a:rPr lang="en-US" sz="1800" dirty="0">
                <a:solidFill>
                  <a:srgbClr val="007360"/>
                </a:solidFill>
                <a:latin typeface="Exo 2" panose="00000500000000000000" pitchFamily="2" charset="0"/>
              </a:rPr>
              <a:t>; </a:t>
            </a:r>
            <a:r>
              <a:rPr lang="et-EE" sz="1800" dirty="0">
                <a:solidFill>
                  <a:srgbClr val="007360"/>
                </a:solidFill>
                <a:latin typeface="Exo 2" panose="00000500000000000000" pitchFamily="2" charset="0"/>
              </a:rPr>
              <a:t>elar@alkranel.ee</a:t>
            </a:r>
            <a:r>
              <a:rPr lang="en-US" sz="1800" dirty="0">
                <a:solidFill>
                  <a:srgbClr val="007360"/>
                </a:solidFill>
                <a:latin typeface="Exo 2" panose="00000500000000000000" pitchFamily="2" charset="0"/>
              </a:rPr>
              <a:t>)</a:t>
            </a:r>
            <a:endParaRPr lang="et-EE" sz="1800" dirty="0">
              <a:solidFill>
                <a:srgbClr val="007360"/>
              </a:solidFill>
              <a:latin typeface="Exo 2" panose="00000500000000000000" pitchFamily="2" charset="0"/>
            </a:endParaRPr>
          </a:p>
        </p:txBody>
      </p:sp>
      <p:pic>
        <p:nvPicPr>
          <p:cNvPr id="10" name="Picture 9">
            <a:extLst>
              <a:ext uri="{FF2B5EF4-FFF2-40B4-BE49-F238E27FC236}">
                <a16:creationId xmlns:a16="http://schemas.microsoft.com/office/drawing/2014/main" xmlns="" id="{7DC80E69-0921-4576-A491-260B06FB7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086" y="4198352"/>
            <a:ext cx="3995190" cy="1050587"/>
          </a:xfrm>
          <a:prstGeom prst="rect">
            <a:avLst/>
          </a:prstGeom>
        </p:spPr>
      </p:pic>
      <p:pic>
        <p:nvPicPr>
          <p:cNvPr id="6" name="Picture 5" descr="Logo, company name&#10;&#10;Description automatically generated"/>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523" y="4331795"/>
            <a:ext cx="1419860" cy="676910"/>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xmlns="" id="{7A185D69-2F20-447A-A3F9-BD478F899A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5211" y="70758"/>
            <a:ext cx="2385951" cy="1674152"/>
          </a:xfrm>
          <a:prstGeom prst="rect">
            <a:avLst/>
          </a:prstGeom>
        </p:spPr>
      </p:pic>
    </p:spTree>
    <p:extLst>
      <p:ext uri="{BB962C8B-B14F-4D97-AF65-F5344CB8AC3E}">
        <p14:creationId xmlns:p14="http://schemas.microsoft.com/office/powerpoint/2010/main" val="126796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08014"/>
            <a:ext cx="10091584" cy="5281263"/>
          </a:xfrm>
          <a:prstGeom prst="rect">
            <a:avLst/>
          </a:prstGeom>
        </p:spPr>
      </p:pic>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53273" y="-356049"/>
            <a:ext cx="10515600" cy="1325563"/>
          </a:xfrm>
        </p:spPr>
        <p:txBody>
          <a:bodyPr>
            <a:normAutofit/>
          </a:bodyPr>
          <a:lstStyle/>
          <a:p>
            <a:r>
              <a:rPr lang="et-EE" sz="3200" b="1" dirty="0">
                <a:solidFill>
                  <a:srgbClr val="007360"/>
                </a:solidFill>
                <a:latin typeface="Exo 2" panose="00000500000000000000" pitchFamily="2" charset="0"/>
              </a:rPr>
              <a:t>Riiklik vaade</a:t>
            </a:r>
            <a:r>
              <a:rPr lang="en-US" sz="3200" b="1" dirty="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eesmärkidele(1)</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rmAutofit/>
          </a:bodyPr>
          <a:lstStyle/>
          <a:p>
            <a:pPr algn="just"/>
            <a:r>
              <a:rPr lang="et-EE" sz="2000" dirty="0">
                <a:solidFill>
                  <a:srgbClr val="000000"/>
                </a:solidFill>
                <a:latin typeface="Exo 2" panose="00000500000000000000" pitchFamily="2" charset="0"/>
              </a:rPr>
              <a:t>Kliimamuutustega kohanemise arengukava aastani 2030(2017) eesmärk suurendada riigi, regionaalse ja kohaliku tasandi valmidust ja võimet kliimamuutuste mõjuga kohanemiseks.</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6" name="TextBox 5"/>
          <p:cNvSpPr txBox="1"/>
          <p:nvPr/>
        </p:nvSpPr>
        <p:spPr>
          <a:xfrm>
            <a:off x="1932648" y="6504611"/>
            <a:ext cx="6756850" cy="369332"/>
          </a:xfrm>
          <a:prstGeom prst="rect">
            <a:avLst/>
          </a:prstGeom>
          <a:noFill/>
        </p:spPr>
        <p:txBody>
          <a:bodyPr wrap="square" rtlCol="0">
            <a:spAutoFit/>
          </a:bodyPr>
          <a:lstStyle/>
          <a:p>
            <a:r>
              <a:rPr lang="en-US" dirty="0" err="1"/>
              <a:t>Allikas</a:t>
            </a:r>
            <a:r>
              <a:rPr lang="en-US" dirty="0"/>
              <a:t> - https://envir.ee/kliimamuutustega-kohanemise-arengukava</a:t>
            </a:r>
            <a:endParaRPr lang="et-EE" dirty="0"/>
          </a:p>
        </p:txBody>
      </p:sp>
    </p:spTree>
    <p:extLst>
      <p:ext uri="{BB962C8B-B14F-4D97-AF65-F5344CB8AC3E}">
        <p14:creationId xmlns:p14="http://schemas.microsoft.com/office/powerpoint/2010/main" val="46466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53273" y="-356049"/>
            <a:ext cx="10515600" cy="1325563"/>
          </a:xfrm>
        </p:spPr>
        <p:txBody>
          <a:bodyPr>
            <a:normAutofit/>
          </a:bodyPr>
          <a:lstStyle/>
          <a:p>
            <a:r>
              <a:rPr lang="et-EE" sz="3200" b="1" dirty="0">
                <a:solidFill>
                  <a:srgbClr val="007360"/>
                </a:solidFill>
                <a:latin typeface="Exo 2" panose="00000500000000000000" pitchFamily="2" charset="0"/>
              </a:rPr>
              <a:t>Riiklik vaade</a:t>
            </a:r>
            <a:r>
              <a:rPr lang="en-US" sz="3200" b="1" dirty="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a:t>
            </a:r>
            <a:r>
              <a:rPr lang="en-US" sz="3200" b="1" dirty="0">
                <a:solidFill>
                  <a:srgbClr val="007360"/>
                </a:solidFill>
                <a:latin typeface="Exo 2" panose="00000500000000000000" pitchFamily="2" charset="0"/>
              </a:rPr>
              <a:t> (2)</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381000" y="538991"/>
            <a:ext cx="10515600" cy="4351338"/>
          </a:xfrm>
        </p:spPr>
        <p:txBody>
          <a:bodyPr>
            <a:noAutofit/>
          </a:bodyPr>
          <a:lstStyle/>
          <a:p>
            <a:pPr algn="just"/>
            <a:r>
              <a:rPr lang="et-EE" sz="2100" dirty="0">
                <a:solidFill>
                  <a:srgbClr val="000000"/>
                </a:solidFill>
                <a:latin typeface="Exo 2" panose="00000500000000000000" pitchFamily="2" charset="0"/>
              </a:rPr>
              <a:t>Eesti riiklik energia- ja kliimakava aastani 2030 (REKK 2030; 2019). REKK 2030 peamised eesmärgid on (lühendatud nimekiri):</a:t>
            </a:r>
          </a:p>
          <a:p>
            <a:pPr lvl="1" algn="just"/>
            <a:r>
              <a:rPr lang="et-EE" sz="2100" dirty="0">
                <a:solidFill>
                  <a:srgbClr val="000000"/>
                </a:solidFill>
                <a:latin typeface="Exo 2" panose="00000500000000000000" pitchFamily="2" charset="0"/>
              </a:rPr>
              <a:t>Eesti kasvuhoonegaaside heite vähendamine 80% aastaks 2050 (sh 70% aastaks 2030). </a:t>
            </a:r>
            <a:endParaRPr lang="en-US" sz="2100" dirty="0">
              <a:solidFill>
                <a:srgbClr val="000000"/>
              </a:solidFill>
              <a:latin typeface="Exo 2" panose="00000500000000000000" pitchFamily="2" charset="0"/>
            </a:endParaRPr>
          </a:p>
          <a:p>
            <a:pPr lvl="1" algn="just"/>
            <a:r>
              <a:rPr lang="en-US" sz="2100" dirty="0" err="1">
                <a:solidFill>
                  <a:srgbClr val="000000"/>
                </a:solidFill>
                <a:latin typeface="Exo 2" panose="00000500000000000000" pitchFamily="2" charset="0"/>
              </a:rPr>
              <a:t>Transpordi</a:t>
            </a:r>
            <a:r>
              <a:rPr lang="en-US" sz="2100" dirty="0">
                <a:solidFill>
                  <a:srgbClr val="000000"/>
                </a:solidFill>
                <a:latin typeface="Exo 2" panose="00000500000000000000" pitchFamily="2" charset="0"/>
              </a:rPr>
              <a:t>, v</a:t>
            </a:r>
            <a:r>
              <a:rPr lang="et-EE" sz="2100" dirty="0">
                <a:solidFill>
                  <a:srgbClr val="000000"/>
                </a:solidFill>
                <a:latin typeface="Exo 2" panose="00000500000000000000" pitchFamily="2" charset="0"/>
              </a:rPr>
              <a:t>äikeenergeetika, põllumajandus, jäätmemajandus, metsamajandus, tööstus</a:t>
            </a:r>
            <a:r>
              <a:rPr lang="en-US"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sektorid</a:t>
            </a:r>
            <a:r>
              <a:rPr lang="en-US" sz="2100" dirty="0">
                <a:solidFill>
                  <a:srgbClr val="000000"/>
                </a:solidFill>
                <a:latin typeface="Exo 2" panose="00000500000000000000" pitchFamily="2" charset="0"/>
              </a:rPr>
              <a:t> - </a:t>
            </a:r>
            <a:r>
              <a:rPr lang="et-EE" sz="2100" dirty="0">
                <a:solidFill>
                  <a:srgbClr val="000000"/>
                </a:solidFill>
                <a:latin typeface="Exo 2" panose="00000500000000000000" pitchFamily="2" charset="0"/>
              </a:rPr>
              <a:t>vähendada aastaks 2030 võrreldes 2005. aastaga kasvuhoonegaaside heidet 13%.</a:t>
            </a:r>
          </a:p>
          <a:p>
            <a:pPr lvl="1" algn="just"/>
            <a:r>
              <a:rPr lang="et-EE" sz="2100" dirty="0">
                <a:solidFill>
                  <a:srgbClr val="000000"/>
                </a:solidFill>
                <a:latin typeface="Exo 2" panose="00000500000000000000" pitchFamily="2" charset="0"/>
              </a:rPr>
              <a:t>Taastuvenergia osakaal energia summaarsest lõpptarbimisest peab aastal 2030 olema vähemalt 42%.</a:t>
            </a:r>
          </a:p>
          <a:p>
            <a:pPr lvl="1" algn="just"/>
            <a:r>
              <a:rPr lang="et-EE" sz="2100" dirty="0">
                <a:solidFill>
                  <a:srgbClr val="000000"/>
                </a:solidFill>
                <a:latin typeface="Exo 2" panose="00000500000000000000" pitchFamily="2" charset="0"/>
              </a:rPr>
              <a:t>Energiajulgeoleku tagamine hoides imporditud energiast sõltuvuse määra võimalikult madalal.</a:t>
            </a:r>
          </a:p>
          <a:p>
            <a:pPr lvl="1" algn="just"/>
            <a:r>
              <a:rPr lang="en-US" sz="2100" dirty="0">
                <a:solidFill>
                  <a:srgbClr val="000000"/>
                </a:solidFill>
                <a:latin typeface="Exo 2" panose="00000500000000000000" pitchFamily="2" charset="0"/>
              </a:rPr>
              <a:t>I</a:t>
            </a:r>
            <a:r>
              <a:rPr lang="et-EE" sz="2100" dirty="0" err="1">
                <a:solidFill>
                  <a:srgbClr val="000000"/>
                </a:solidFill>
                <a:latin typeface="Exo 2" panose="00000500000000000000" pitchFamily="2" charset="0"/>
              </a:rPr>
              <a:t>nnovatsiooni</a:t>
            </a:r>
            <a:r>
              <a:rPr lang="et-EE" sz="2100" dirty="0">
                <a:solidFill>
                  <a:srgbClr val="000000"/>
                </a:solidFill>
                <a:latin typeface="Exo 2" panose="00000500000000000000" pitchFamily="2" charset="0"/>
              </a:rPr>
              <a:t> kasutamine konkurentsivõime hoidmiseks.</a:t>
            </a:r>
          </a:p>
          <a:p>
            <a:pPr algn="just"/>
            <a:endParaRPr lang="et-EE" sz="2100" dirty="0">
              <a:solidFill>
                <a:srgbClr val="000000"/>
              </a:solidFill>
              <a:latin typeface="Exo 2" panose="00000500000000000000" pitchFamily="2" charset="0"/>
            </a:endParaRPr>
          </a:p>
          <a:p>
            <a:pPr algn="just"/>
            <a:r>
              <a:rPr lang="et-EE" sz="2100" dirty="0">
                <a:solidFill>
                  <a:srgbClr val="000000"/>
                </a:solidFill>
                <a:latin typeface="Exo 2" panose="00000500000000000000" pitchFamily="2" charset="0"/>
              </a:rPr>
              <a:t>REKK 2030 eesmärkide ja poliitikasuundade täitmiseks on välja töötatud </a:t>
            </a:r>
            <a:r>
              <a:rPr lang="en-US" sz="2100" dirty="0">
                <a:solidFill>
                  <a:srgbClr val="000000"/>
                </a:solidFill>
                <a:latin typeface="Exo 2" panose="00000500000000000000" pitchFamily="2" charset="0"/>
              </a:rPr>
              <a:t>(</a:t>
            </a:r>
            <a:r>
              <a:rPr lang="en-US" sz="2100" dirty="0" err="1">
                <a:solidFill>
                  <a:srgbClr val="000000"/>
                </a:solidFill>
                <a:latin typeface="Exo 2" panose="00000500000000000000" pitchFamily="2" charset="0"/>
              </a:rPr>
              <a:t>nt</a:t>
            </a:r>
            <a:r>
              <a:rPr lang="en-US"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rahastuse</a:t>
            </a:r>
            <a:r>
              <a:rPr lang="en-US"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suunamiseks</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kokku 71 meedet </a:t>
            </a:r>
            <a:r>
              <a:rPr lang="en-US" sz="2100" dirty="0">
                <a:solidFill>
                  <a:srgbClr val="000000"/>
                </a:solidFill>
                <a:latin typeface="Exo 2" panose="00000500000000000000" pitchFamily="2" charset="0"/>
              </a:rPr>
              <a:t>- </a:t>
            </a:r>
            <a:r>
              <a:rPr lang="et-EE" sz="2100" dirty="0">
                <a:solidFill>
                  <a:srgbClr val="000000"/>
                </a:solidFill>
                <a:latin typeface="Exo 2" panose="00000500000000000000" pitchFamily="2" charset="0"/>
              </a:rPr>
              <a:t>põllumajanduses 22, transpordis 16, energeetikas 13, metsamajanduses 8, hoonefondis 6, jäätmemajanduses 4 ja tööstuses 1. Üks meede on valdkondade ülene.</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Tree>
    <p:extLst>
      <p:ext uri="{BB962C8B-B14F-4D97-AF65-F5344CB8AC3E}">
        <p14:creationId xmlns:p14="http://schemas.microsoft.com/office/powerpoint/2010/main" val="904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515927" y="2367837"/>
            <a:ext cx="3523869" cy="25853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53273" y="-356049"/>
            <a:ext cx="10515600" cy="1325563"/>
          </a:xfrm>
        </p:spPr>
        <p:txBody>
          <a:bodyPr>
            <a:normAutofit/>
          </a:bodyPr>
          <a:lstStyle/>
          <a:p>
            <a:r>
              <a:rPr lang="et-EE" sz="3200" b="1" dirty="0">
                <a:solidFill>
                  <a:srgbClr val="007360"/>
                </a:solidFill>
                <a:latin typeface="Exo 2" panose="00000500000000000000" pitchFamily="2" charset="0"/>
              </a:rPr>
              <a:t>Riiklik vaade</a:t>
            </a:r>
            <a:r>
              <a:rPr lang="en-US" sz="3200" b="1" dirty="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a:t>
            </a:r>
            <a:r>
              <a:rPr lang="en-US" sz="3200" b="1" dirty="0">
                <a:solidFill>
                  <a:srgbClr val="007360"/>
                </a:solidFill>
                <a:latin typeface="Exo 2" panose="00000500000000000000" pitchFamily="2" charset="0"/>
              </a:rPr>
              <a:t> (3)</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454891" y="538991"/>
            <a:ext cx="10515600" cy="4351338"/>
          </a:xfrm>
        </p:spPr>
        <p:txBody>
          <a:bodyPr>
            <a:noAutofit/>
          </a:bodyPr>
          <a:lstStyle/>
          <a:p>
            <a:pPr algn="just"/>
            <a:r>
              <a:rPr lang="et-EE" sz="2100" dirty="0">
                <a:solidFill>
                  <a:srgbClr val="000000"/>
                </a:solidFill>
                <a:latin typeface="Exo 2" panose="00000500000000000000" pitchFamily="2" charset="0"/>
              </a:rPr>
              <a:t>Kohalike omavalitsuste kliima- ja energiakava koostamise aluseks on KIK SA kliima- ja energiakavade </a:t>
            </a:r>
            <a:r>
              <a:rPr lang="en-US" sz="2100" dirty="0">
                <a:solidFill>
                  <a:srgbClr val="000000"/>
                </a:solidFill>
                <a:latin typeface="Exo 2" panose="00000500000000000000" pitchFamily="2" charset="0"/>
              </a:rPr>
              <a:t>(KEKK) </a:t>
            </a:r>
            <a:r>
              <a:rPr lang="et-EE" sz="2100" dirty="0">
                <a:solidFill>
                  <a:srgbClr val="000000"/>
                </a:solidFill>
                <a:latin typeface="Exo 2" panose="00000500000000000000" pitchFamily="2" charset="0"/>
              </a:rPr>
              <a:t>koostamise juhis ning selle lisad (ülesse ehitatud arvestades ka REKK 2030 dokumendi eesmärke). </a:t>
            </a:r>
            <a:r>
              <a:rPr lang="en-US" sz="2100" dirty="0">
                <a:solidFill>
                  <a:srgbClr val="000000"/>
                </a:solidFill>
                <a:latin typeface="Exo 2" panose="00000500000000000000" pitchFamily="2" charset="0"/>
              </a:rPr>
              <a:t>K</a:t>
            </a:r>
            <a:r>
              <a:rPr lang="et-EE" sz="2100" dirty="0" err="1">
                <a:solidFill>
                  <a:srgbClr val="000000"/>
                </a:solidFill>
                <a:latin typeface="Exo 2" panose="00000500000000000000" pitchFamily="2" charset="0"/>
              </a:rPr>
              <a:t>oostada</a:t>
            </a:r>
            <a:r>
              <a:rPr lang="et-EE" sz="2100" dirty="0">
                <a:solidFill>
                  <a:srgbClr val="000000"/>
                </a:solidFill>
                <a:latin typeface="Exo 2" panose="00000500000000000000" pitchFamily="2" charset="0"/>
              </a:rPr>
              <a:t> </a:t>
            </a:r>
            <a:r>
              <a:rPr lang="en-US" sz="2100" dirty="0" err="1">
                <a:solidFill>
                  <a:srgbClr val="000000"/>
                </a:solidFill>
                <a:latin typeface="Exo 2" panose="00000500000000000000" pitchFamily="2" charset="0"/>
              </a:rPr>
              <a:t>tuleb</a:t>
            </a:r>
            <a:r>
              <a:rPr lang="en-US" sz="2100" dirty="0">
                <a:solidFill>
                  <a:srgbClr val="000000"/>
                </a:solidFill>
                <a:latin typeface="Exo 2" panose="00000500000000000000" pitchFamily="2" charset="0"/>
              </a:rPr>
              <a:t> KEKK</a:t>
            </a:r>
            <a:r>
              <a:rPr lang="et-EE" sz="2100" dirty="0">
                <a:solidFill>
                  <a:srgbClr val="000000"/>
                </a:solidFill>
                <a:latin typeface="Exo 2" panose="00000500000000000000" pitchFamily="2" charset="0"/>
              </a:rPr>
              <a:t>, mis vastab KIK SA Lisa 4 aruandlusvormile ja soovitatud näitajatele, arvestada KOV eripärasid.</a:t>
            </a:r>
            <a:endParaRPr lang="en-US"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endParaRPr lang="et-EE"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a:p>
            <a:pPr algn="just"/>
            <a:r>
              <a:rPr lang="en-US" sz="2100" dirty="0">
                <a:solidFill>
                  <a:srgbClr val="000000"/>
                </a:solidFill>
                <a:latin typeface="Exo 2" panose="00000500000000000000" pitchFamily="2" charset="0"/>
              </a:rPr>
              <a:t>KEKK</a:t>
            </a:r>
            <a:r>
              <a:rPr lang="et-EE" sz="2100" dirty="0">
                <a:solidFill>
                  <a:srgbClr val="000000"/>
                </a:solidFill>
                <a:latin typeface="Exo 2" panose="00000500000000000000" pitchFamily="2" charset="0"/>
              </a:rPr>
              <a:t> kannab küll nimetust "kava", kuid ei ole klassikaline arengukava. See on sisenduuring, mida </a:t>
            </a:r>
            <a:r>
              <a:rPr lang="et-EE" sz="2100" dirty="0" err="1">
                <a:solidFill>
                  <a:srgbClr val="000000"/>
                </a:solidFill>
                <a:latin typeface="Exo 2" panose="00000500000000000000" pitchFamily="2" charset="0"/>
              </a:rPr>
              <a:t>KOV-id</a:t>
            </a:r>
            <a:r>
              <a:rPr lang="et-EE" sz="2100" dirty="0">
                <a:solidFill>
                  <a:srgbClr val="000000"/>
                </a:solidFill>
                <a:latin typeface="Exo 2" panose="00000500000000000000" pitchFamily="2" charset="0"/>
              </a:rPr>
              <a:t> hakkavad omakorda üle võtma oma arengukavadesse vm asjakohastesse dokumentidesse teadaolevalt ühe aasta jooksul pärast KEKK valmimist.</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231" y="6288652"/>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3" y="2367837"/>
            <a:ext cx="8068801" cy="2762636"/>
          </a:xfrm>
          <a:prstGeom prst="rect">
            <a:avLst/>
          </a:prstGeom>
        </p:spPr>
      </p:pic>
      <p:sp>
        <p:nvSpPr>
          <p:cNvPr id="6" name="Rectangle 5"/>
          <p:cNvSpPr/>
          <p:nvPr/>
        </p:nvSpPr>
        <p:spPr>
          <a:xfrm>
            <a:off x="8597583" y="2367837"/>
            <a:ext cx="3289617" cy="2585323"/>
          </a:xfrm>
          <a:prstGeom prst="rect">
            <a:avLst/>
          </a:prstGeom>
        </p:spPr>
        <p:txBody>
          <a:bodyPr wrap="square">
            <a:spAutoFit/>
          </a:bodyPr>
          <a:lstStyle/>
          <a:p>
            <a:pPr algn="just"/>
            <a:r>
              <a:rPr lang="et-EE" dirty="0" err="1"/>
              <a:t>KEKK-i</a:t>
            </a:r>
            <a:r>
              <a:rPr lang="et-EE" dirty="0"/>
              <a:t> kaudu seatakse erinevaid eesmärke (juhindudes riigi eesmärkidest) kliimamuutustega kohanemiseks ja kasvuhoonegaaside (KHG) heite vähendamiseks ning esitatakse suuniseid näitajate määramiseks, millega oleks võimalik jälgida muutusi.</a:t>
            </a:r>
          </a:p>
        </p:txBody>
      </p:sp>
      <p:sp>
        <p:nvSpPr>
          <p:cNvPr id="10" name="Rounded Rectangle 9"/>
          <p:cNvSpPr/>
          <p:nvPr/>
        </p:nvSpPr>
        <p:spPr>
          <a:xfrm>
            <a:off x="1717964" y="4184073"/>
            <a:ext cx="2540000" cy="27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nö astmelauad</a:t>
            </a:r>
          </a:p>
        </p:txBody>
      </p:sp>
    </p:spTree>
    <p:extLst>
      <p:ext uri="{BB962C8B-B14F-4D97-AF65-F5344CB8AC3E}">
        <p14:creationId xmlns:p14="http://schemas.microsoft.com/office/powerpoint/2010/main" val="191019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53273" y="-356049"/>
            <a:ext cx="10515600" cy="1325563"/>
          </a:xfrm>
        </p:spPr>
        <p:txBody>
          <a:bodyPr>
            <a:normAutofit/>
          </a:bodyPr>
          <a:lstStyle/>
          <a:p>
            <a:r>
              <a:rPr lang="et-EE" sz="3200" b="1" dirty="0">
                <a:solidFill>
                  <a:srgbClr val="007360"/>
                </a:solidFill>
                <a:latin typeface="Exo 2" panose="00000500000000000000" pitchFamily="2" charset="0"/>
              </a:rPr>
              <a:t>Riiklik vaade</a:t>
            </a:r>
            <a:r>
              <a:rPr lang="en-US" sz="3200" b="1" dirty="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a:t>
            </a:r>
            <a:r>
              <a:rPr lang="en-US" sz="3200" b="1" dirty="0">
                <a:solidFill>
                  <a:srgbClr val="007360"/>
                </a:solidFill>
                <a:latin typeface="Exo 2" panose="00000500000000000000" pitchFamily="2" charset="0"/>
              </a:rPr>
              <a:t> (4)</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177800" y="668300"/>
            <a:ext cx="9880600" cy="4351338"/>
          </a:xfrm>
        </p:spPr>
        <p:txBody>
          <a:bodyPr>
            <a:noAutofit/>
          </a:bodyPr>
          <a:lstStyle/>
          <a:p>
            <a:pPr algn="just"/>
            <a:r>
              <a:rPr lang="et-EE" sz="2100" dirty="0">
                <a:solidFill>
                  <a:srgbClr val="000000"/>
                </a:solidFill>
                <a:latin typeface="Exo 2" panose="00000500000000000000" pitchFamily="2" charset="0"/>
              </a:rPr>
              <a:t>KEKK juhise 8 teema (jaotatud A-H; sisaldavad 55 väidet) võimalikud nö astmed on esitatud alljärgnevalt. 55 väitega seotud olustiku </a:t>
            </a:r>
            <a:r>
              <a:rPr lang="et-EE" sz="2100" dirty="0" err="1">
                <a:solidFill>
                  <a:srgbClr val="000000"/>
                </a:solidFill>
                <a:latin typeface="Exo 2" panose="00000500000000000000" pitchFamily="2" charset="0"/>
              </a:rPr>
              <a:t>kaardistmine</a:t>
            </a:r>
            <a:r>
              <a:rPr lang="et-EE" sz="2100" dirty="0">
                <a:solidFill>
                  <a:srgbClr val="000000"/>
                </a:solidFill>
                <a:latin typeface="Exo 2" panose="00000500000000000000" pitchFamily="2" charset="0"/>
              </a:rPr>
              <a:t> toimus 2022. a I kvartalis ja analüüs (kõigi 8 teema väidetega seotud juhtimis- ja juurutamispraktikate parandamiseks) jätkub.</a:t>
            </a:r>
          </a:p>
          <a:p>
            <a:pPr algn="just"/>
            <a:endParaRPr lang="et-EE" sz="2100" dirty="0">
              <a:solidFill>
                <a:srgbClr val="000000"/>
              </a:solidFill>
              <a:latin typeface="Exo 2" panose="00000500000000000000" pitchFamily="2" charset="0"/>
            </a:endParaRPr>
          </a:p>
          <a:p>
            <a:pPr algn="just"/>
            <a:endParaRPr lang="et-EE" sz="2100" dirty="0">
              <a:solidFill>
                <a:srgbClr val="000000"/>
              </a:solidFill>
              <a:latin typeface="Exo 2" panose="00000500000000000000" pitchFamily="2" charset="0"/>
            </a:endParaRPr>
          </a:p>
          <a:p>
            <a:pPr algn="just"/>
            <a:endParaRPr lang="en-US" sz="2100" dirty="0">
              <a:solidFill>
                <a:srgbClr val="000000"/>
              </a:solidFill>
              <a:latin typeface="Exo 2" panose="00000500000000000000" pitchFamily="2" charset="0"/>
            </a:endParaRP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231" y="6288652"/>
            <a:ext cx="2423565" cy="637308"/>
          </a:xfrm>
          <a:prstGeom prst="rect">
            <a:avLst/>
          </a:prstGeom>
        </p:spPr>
      </p:pic>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225" y="3057575"/>
            <a:ext cx="7739557" cy="323107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8067046" y="1527331"/>
            <a:ext cx="4240031" cy="4842785"/>
          </a:xfrm>
          <a:prstGeom prst="rect">
            <a:avLst/>
          </a:prstGeom>
        </p:spPr>
      </p:pic>
    </p:spTree>
    <p:extLst>
      <p:ext uri="{BB962C8B-B14F-4D97-AF65-F5344CB8AC3E}">
        <p14:creationId xmlns:p14="http://schemas.microsoft.com/office/powerpoint/2010/main" val="48694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B8BD7-8438-42FC-A2EE-89C24B531745}"/>
              </a:ext>
            </a:extLst>
          </p:cNvPr>
          <p:cNvSpPr>
            <a:spLocks noGrp="1"/>
          </p:cNvSpPr>
          <p:nvPr>
            <p:ph type="title"/>
          </p:nvPr>
        </p:nvSpPr>
        <p:spPr>
          <a:xfrm>
            <a:off x="53273" y="-356049"/>
            <a:ext cx="10515600" cy="1325563"/>
          </a:xfrm>
        </p:spPr>
        <p:txBody>
          <a:bodyPr>
            <a:normAutofit/>
          </a:bodyPr>
          <a:lstStyle/>
          <a:p>
            <a:r>
              <a:rPr lang="et-EE" sz="3200" b="1" dirty="0">
                <a:solidFill>
                  <a:srgbClr val="007360"/>
                </a:solidFill>
                <a:latin typeface="Exo 2" panose="00000500000000000000" pitchFamily="2" charset="0"/>
              </a:rPr>
              <a:t>Riiklik vaade</a:t>
            </a:r>
            <a:r>
              <a:rPr lang="en-US" sz="3200" b="1" dirty="0">
                <a:solidFill>
                  <a:srgbClr val="007360"/>
                </a:solidFill>
                <a:latin typeface="Exo 2" panose="00000500000000000000" pitchFamily="2" charset="0"/>
              </a:rPr>
              <a:t> </a:t>
            </a:r>
            <a:r>
              <a:rPr lang="et-EE" sz="3200" b="1" dirty="0">
                <a:solidFill>
                  <a:srgbClr val="007360"/>
                </a:solidFill>
                <a:latin typeface="Exo 2" panose="00000500000000000000" pitchFamily="2" charset="0"/>
              </a:rPr>
              <a:t>eesmärkidele</a:t>
            </a:r>
            <a:r>
              <a:rPr lang="en-US" sz="3200" b="1" dirty="0">
                <a:solidFill>
                  <a:srgbClr val="007360"/>
                </a:solidFill>
                <a:latin typeface="Exo 2" panose="00000500000000000000" pitchFamily="2" charset="0"/>
              </a:rPr>
              <a:t> (5)</a:t>
            </a:r>
            <a:endParaRPr lang="et-EE" sz="3200" dirty="0"/>
          </a:p>
        </p:txBody>
      </p:sp>
      <p:sp>
        <p:nvSpPr>
          <p:cNvPr id="3" name="Content Placeholder 2">
            <a:extLst>
              <a:ext uri="{FF2B5EF4-FFF2-40B4-BE49-F238E27FC236}">
                <a16:creationId xmlns:a16="http://schemas.microsoft.com/office/drawing/2014/main" xmlns="" id="{4594A886-7280-49C1-80D5-D41BB2BE031E}"/>
              </a:ext>
            </a:extLst>
          </p:cNvPr>
          <p:cNvSpPr>
            <a:spLocks noGrp="1"/>
          </p:cNvSpPr>
          <p:nvPr>
            <p:ph idx="1"/>
          </p:nvPr>
        </p:nvSpPr>
        <p:spPr>
          <a:xfrm>
            <a:off x="177800" y="668300"/>
            <a:ext cx="10515600" cy="4351338"/>
          </a:xfrm>
        </p:spPr>
        <p:txBody>
          <a:bodyPr>
            <a:noAutofit/>
          </a:bodyPr>
          <a:lstStyle/>
          <a:p>
            <a:pPr algn="just"/>
            <a:r>
              <a:rPr lang="et-EE" sz="2000" dirty="0">
                <a:solidFill>
                  <a:srgbClr val="000000"/>
                </a:solidFill>
                <a:latin typeface="Exo 2" panose="00000500000000000000" pitchFamily="2" charset="0"/>
              </a:rPr>
              <a:t>KIK SA seatud teemadele (8 tk) määratletud suunisvaldkonnad (nö astmelauad riiklikele eesmärkidele) jagunevad omakorda (lühidalt):</a:t>
            </a:r>
          </a:p>
          <a:p>
            <a:pPr lvl="1" algn="just"/>
            <a:r>
              <a:rPr lang="et-EE" sz="2000" dirty="0">
                <a:solidFill>
                  <a:srgbClr val="000000"/>
                </a:solidFill>
                <a:latin typeface="Exo 2" panose="00000500000000000000" pitchFamily="2" charset="0"/>
              </a:rPr>
              <a:t>Energeetika (elekter, soojus, jahutus) ning ehitised (mh peamiselt seos ka riskide maandamisega).</a:t>
            </a:r>
          </a:p>
          <a:p>
            <a:pPr lvl="1" algn="just"/>
            <a:r>
              <a:rPr lang="et-EE" sz="2000" dirty="0">
                <a:solidFill>
                  <a:srgbClr val="000000"/>
                </a:solidFill>
                <a:latin typeface="Exo 2" panose="00000500000000000000" pitchFamily="2" charset="0"/>
              </a:rPr>
              <a:t>Liikuvus.</a:t>
            </a:r>
          </a:p>
          <a:p>
            <a:pPr lvl="1" algn="just"/>
            <a:r>
              <a:rPr lang="et-EE" sz="2000" dirty="0">
                <a:solidFill>
                  <a:srgbClr val="000000"/>
                </a:solidFill>
                <a:latin typeface="Exo 2" panose="00000500000000000000" pitchFamily="2" charset="0"/>
              </a:rPr>
              <a:t>Ringmajandus ja </a:t>
            </a:r>
            <a:r>
              <a:rPr lang="et-EE" sz="2000" dirty="0" err="1">
                <a:solidFill>
                  <a:srgbClr val="000000"/>
                </a:solidFill>
                <a:latin typeface="Exo 2" panose="00000500000000000000" pitchFamily="2" charset="0"/>
              </a:rPr>
              <a:t>biomajandus</a:t>
            </a:r>
            <a:r>
              <a:rPr lang="et-EE" sz="2000" dirty="0">
                <a:solidFill>
                  <a:srgbClr val="000000"/>
                </a:solidFill>
                <a:latin typeface="Exo 2" panose="00000500000000000000" pitchFamily="2" charset="0"/>
              </a:rPr>
              <a:t>.</a:t>
            </a:r>
          </a:p>
          <a:p>
            <a:pPr lvl="1" algn="just"/>
            <a:r>
              <a:rPr lang="et-EE" sz="2000" dirty="0">
                <a:solidFill>
                  <a:srgbClr val="000000"/>
                </a:solidFill>
                <a:latin typeface="Exo 2" panose="00000500000000000000" pitchFamily="2" charset="0"/>
              </a:rPr>
              <a:t>Looduskeskkond.</a:t>
            </a:r>
          </a:p>
          <a:p>
            <a:pPr algn="just"/>
            <a:r>
              <a:rPr lang="et-EE" sz="2000" dirty="0">
                <a:solidFill>
                  <a:srgbClr val="000000"/>
                </a:solidFill>
                <a:latin typeface="Exo 2" panose="00000500000000000000" pitchFamily="2" charset="0"/>
              </a:rPr>
              <a:t>Eelnevat raamistavad tegurid – CO2, eelarve, kogukonna teavitamine ning kogukond, teadlikkus, koostöö. </a:t>
            </a:r>
            <a:endParaRPr lang="en-US" sz="2000" dirty="0">
              <a:solidFill>
                <a:srgbClr val="000000"/>
              </a:solidFill>
              <a:latin typeface="Exo 2" panose="00000500000000000000" pitchFamily="2" charset="0"/>
            </a:endParaRPr>
          </a:p>
        </p:txBody>
      </p:sp>
      <p:sp>
        <p:nvSpPr>
          <p:cNvPr id="5" name="TextBox 4"/>
          <p:cNvSpPr txBox="1"/>
          <p:nvPr/>
        </p:nvSpPr>
        <p:spPr>
          <a:xfrm>
            <a:off x="3706152" y="6659745"/>
            <a:ext cx="45719" cy="369332"/>
          </a:xfrm>
          <a:prstGeom prst="rect">
            <a:avLst/>
          </a:prstGeom>
          <a:noFill/>
        </p:spPr>
        <p:txBody>
          <a:bodyPr wrap="square" rtlCol="0">
            <a:spAutoFit/>
          </a:bodyPr>
          <a:lstStyle/>
          <a:p>
            <a:endParaRPr lang="et-EE" dirty="0"/>
          </a:p>
        </p:txBody>
      </p:sp>
      <p:sp>
        <p:nvSpPr>
          <p:cNvPr id="9" name="Rounded Rectangle 8"/>
          <p:cNvSpPr/>
          <p:nvPr/>
        </p:nvSpPr>
        <p:spPr>
          <a:xfrm>
            <a:off x="177800" y="3613810"/>
            <a:ext cx="10631370" cy="29214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0" name="Rectangle 9"/>
          <p:cNvSpPr/>
          <p:nvPr/>
        </p:nvSpPr>
        <p:spPr>
          <a:xfrm>
            <a:off x="399211" y="3653499"/>
            <a:ext cx="10188547" cy="2862322"/>
          </a:xfrm>
          <a:prstGeom prst="rect">
            <a:avLst/>
          </a:prstGeom>
        </p:spPr>
        <p:txBody>
          <a:bodyPr wrap="square">
            <a:spAutoFit/>
          </a:bodyPr>
          <a:lstStyle/>
          <a:p>
            <a:pPr algn="just"/>
            <a:r>
              <a:rPr lang="et-EE" sz="2000" dirty="0"/>
              <a:t>Kirjeldatud suunisvaldkondade kaudu seataksegi (ca 2022. a juuli kuus) erinevaid sihte (juhindudes riigi eesmärkidest) kliimamuutustega kohanemiseks ja kasvuhoonegaaside (KHG) heite vähendamiseks ning esitatakse suuniseid näitajate määramiseks, millega oleks võimalik jälgida muutusi.</a:t>
            </a:r>
          </a:p>
          <a:p>
            <a:pPr algn="just"/>
            <a:endParaRPr lang="et-EE" sz="2000" dirty="0"/>
          </a:p>
          <a:p>
            <a:pPr algn="just"/>
            <a:r>
              <a:rPr lang="et-EE" sz="2000" dirty="0"/>
              <a:t>Norra ja Islandi kogemused - tõhusaimad on näitajad, mida riiklikult seiratakse / jälgitakse ning </a:t>
            </a:r>
            <a:r>
              <a:rPr lang="et-EE" sz="2000" dirty="0" err="1"/>
              <a:t>KOV-idel</a:t>
            </a:r>
            <a:r>
              <a:rPr lang="et-EE" sz="2000" dirty="0"/>
              <a:t> on võimalik andmetöötluste asemel keskenduda meetmete rakendamisele (juhul kui näitajad ei parane). Vastav lähenemine võimaldab ka riiklikul tasandil suunata eelarve vahendeid/toetuseid </a:t>
            </a:r>
            <a:r>
              <a:rPr lang="et-EE" sz="2000" dirty="0" err="1"/>
              <a:t>KOV-idesse</a:t>
            </a:r>
            <a:r>
              <a:rPr lang="et-EE" sz="2000" dirty="0"/>
              <a:t>, reaalsetesse ja vajalikesse tegevustesse.</a:t>
            </a:r>
          </a:p>
        </p:txBody>
      </p:sp>
      <p:pic>
        <p:nvPicPr>
          <p:cNvPr id="7" name="Picture 6">
            <a:extLst>
              <a:ext uri="{FF2B5EF4-FFF2-40B4-BE49-F238E27FC236}">
                <a16:creationId xmlns:a16="http://schemas.microsoft.com/office/drawing/2014/main" xmlns="" id="{B0207503-52D3-4B41-896C-2B55EE80F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231" y="6288652"/>
            <a:ext cx="2423565" cy="637308"/>
          </a:xfrm>
          <a:prstGeom prst="rect">
            <a:avLst/>
          </a:prstGeom>
        </p:spPr>
      </p:pic>
    </p:spTree>
    <p:extLst>
      <p:ext uri="{BB962C8B-B14F-4D97-AF65-F5344CB8AC3E}">
        <p14:creationId xmlns:p14="http://schemas.microsoft.com/office/powerpoint/2010/main" val="261515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FD115-9FFB-4B8E-9B15-AA42704AB38C}"/>
              </a:ext>
            </a:extLst>
          </p:cNvPr>
          <p:cNvSpPr>
            <a:spLocks noGrp="1"/>
          </p:cNvSpPr>
          <p:nvPr>
            <p:ph type="title"/>
          </p:nvPr>
        </p:nvSpPr>
        <p:spPr>
          <a:xfrm>
            <a:off x="259134" y="236998"/>
            <a:ext cx="10515600" cy="1325563"/>
          </a:xfrm>
        </p:spPr>
        <p:txBody>
          <a:bodyPr>
            <a:normAutofit/>
          </a:bodyPr>
          <a:lstStyle/>
          <a:p>
            <a:r>
              <a:rPr lang="en-US" sz="3200" b="1" dirty="0" err="1">
                <a:solidFill>
                  <a:srgbClr val="007360"/>
                </a:solidFill>
                <a:latin typeface="Exo 2" panose="00000500000000000000" pitchFamily="2" charset="0"/>
              </a:rPr>
              <a:t>Eesti</a:t>
            </a:r>
            <a:r>
              <a:rPr lang="en-US" sz="3200" b="1" dirty="0">
                <a:solidFill>
                  <a:srgbClr val="007360"/>
                </a:solidFill>
                <a:latin typeface="Exo 2" panose="00000500000000000000" pitchFamily="2" charset="0"/>
              </a:rPr>
              <a:t> </a:t>
            </a:r>
            <a:r>
              <a:rPr lang="en-US" sz="3200" b="1" dirty="0" err="1">
                <a:solidFill>
                  <a:srgbClr val="007360"/>
                </a:solidFill>
                <a:latin typeface="Exo 2" panose="00000500000000000000" pitchFamily="2" charset="0"/>
              </a:rPr>
              <a:t>kliima</a:t>
            </a:r>
            <a:r>
              <a:rPr lang="en-US" sz="3200" b="1" dirty="0">
                <a:solidFill>
                  <a:srgbClr val="007360"/>
                </a:solidFill>
                <a:latin typeface="Exo 2" panose="00000500000000000000" pitchFamily="2" charset="0"/>
              </a:rPr>
              <a:t> </a:t>
            </a:r>
            <a:r>
              <a:rPr lang="en-US" sz="3200" b="1" dirty="0" err="1">
                <a:solidFill>
                  <a:srgbClr val="007360"/>
                </a:solidFill>
                <a:latin typeface="Exo 2" panose="00000500000000000000" pitchFamily="2" charset="0"/>
              </a:rPr>
              <a:t>aastal</a:t>
            </a:r>
            <a:r>
              <a:rPr lang="en-US" sz="3200" b="1" dirty="0">
                <a:solidFill>
                  <a:srgbClr val="007360"/>
                </a:solidFill>
                <a:latin typeface="Exo 2" panose="00000500000000000000" pitchFamily="2" charset="0"/>
              </a:rPr>
              <a:t> 2100</a:t>
            </a:r>
            <a:endParaRPr lang="et-EE" sz="3200" b="1" dirty="0">
              <a:solidFill>
                <a:srgbClr val="007360"/>
              </a:solidFill>
              <a:latin typeface="Exo 2" panose="00000500000000000000" pitchFamily="2" charset="0"/>
            </a:endParaRPr>
          </a:p>
        </p:txBody>
      </p:sp>
      <p:sp>
        <p:nvSpPr>
          <p:cNvPr id="3" name="Content Placeholder 2">
            <a:extLst>
              <a:ext uri="{FF2B5EF4-FFF2-40B4-BE49-F238E27FC236}">
                <a16:creationId xmlns:a16="http://schemas.microsoft.com/office/drawing/2014/main" xmlns="" id="{6D92FACE-7135-447E-8E52-93A8252742A4}"/>
              </a:ext>
            </a:extLst>
          </p:cNvPr>
          <p:cNvSpPr>
            <a:spLocks noGrp="1"/>
          </p:cNvSpPr>
          <p:nvPr>
            <p:ph idx="1"/>
          </p:nvPr>
        </p:nvSpPr>
        <p:spPr>
          <a:xfrm>
            <a:off x="6146158" y="1770078"/>
            <a:ext cx="5624890" cy="2833380"/>
          </a:xfrm>
        </p:spPr>
        <p:txBody>
          <a:bodyPr vert="horz" lIns="91440" tIns="45720" rIns="91440" bIns="45720" rtlCol="0" anchor="t">
            <a:normAutofit lnSpcReduction="10000"/>
          </a:bodyPr>
          <a:lstStyle/>
          <a:p>
            <a:r>
              <a:rPr lang="et-EE" sz="2000" dirty="0">
                <a:solidFill>
                  <a:srgbClr val="000000"/>
                </a:solidFill>
                <a:latin typeface="Exo 2" panose="00000500000000000000" pitchFamily="2" charset="0"/>
              </a:rPr>
              <a:t>Kui kliimaneutraalsuse eesmärkidest kinni ei peeta, siis kaasneb sellega rohkesti </a:t>
            </a:r>
            <a:r>
              <a:rPr lang="et-EE" sz="2000" b="1" dirty="0">
                <a:solidFill>
                  <a:srgbClr val="000000"/>
                </a:solidFill>
                <a:latin typeface="Exo 2" panose="00000500000000000000" pitchFamily="2" charset="0"/>
              </a:rPr>
              <a:t>ekstreemseid ilmastiku nähtusi ja nendega seotud loodusõnnetused</a:t>
            </a:r>
          </a:p>
          <a:p>
            <a:r>
              <a:rPr lang="et-EE" sz="2000" dirty="0">
                <a:solidFill>
                  <a:srgbClr val="000000"/>
                </a:solidFill>
                <a:latin typeface="Exo 2" panose="00000500000000000000" pitchFamily="2" charset="0"/>
              </a:rPr>
              <a:t>Kaasnevad </a:t>
            </a:r>
            <a:r>
              <a:rPr lang="et-EE" sz="2000" b="1" dirty="0">
                <a:solidFill>
                  <a:srgbClr val="000000"/>
                </a:solidFill>
                <a:latin typeface="Exo 2"/>
              </a:rPr>
              <a:t>märkimisväärsed majanduslikud ja sotsiaalsed tagajärjed</a:t>
            </a:r>
            <a:r>
              <a:rPr lang="et-EE" sz="2000" dirty="0">
                <a:solidFill>
                  <a:srgbClr val="000000"/>
                </a:solidFill>
                <a:latin typeface="Exo 2"/>
              </a:rPr>
              <a:t>, mis erinevaid piirkondi ja teatud ühiskonnagruppe rohkelt mõjutavad</a:t>
            </a:r>
          </a:p>
          <a:p>
            <a:pPr marL="0" indent="0">
              <a:buNone/>
            </a:pPr>
            <a:endParaRPr lang="et-EE" sz="1600" dirty="0">
              <a:latin typeface="Exo 2"/>
              <a:cs typeface="Calibri"/>
            </a:endParaRPr>
          </a:p>
        </p:txBody>
      </p:sp>
      <p:pic>
        <p:nvPicPr>
          <p:cNvPr id="4" name="Picture 3">
            <a:extLst>
              <a:ext uri="{FF2B5EF4-FFF2-40B4-BE49-F238E27FC236}">
                <a16:creationId xmlns:a16="http://schemas.microsoft.com/office/drawing/2014/main" xmlns="" id="{3BC0CFE8-07B4-4E60-805A-319A4874B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885" y="6178606"/>
            <a:ext cx="2423565" cy="637308"/>
          </a:xfrm>
          <a:prstGeom prst="rect">
            <a:avLst/>
          </a:prstGeom>
        </p:spPr>
      </p:pic>
      <p:graphicFrame>
        <p:nvGraphicFramePr>
          <p:cNvPr id="6" name="Table 5">
            <a:extLst>
              <a:ext uri="{FF2B5EF4-FFF2-40B4-BE49-F238E27FC236}">
                <a16:creationId xmlns:a16="http://schemas.microsoft.com/office/drawing/2014/main" xmlns="" id="{66DE518E-7EA5-4C66-8345-97C6BABF93A6}"/>
              </a:ext>
            </a:extLst>
          </p:cNvPr>
          <p:cNvGraphicFramePr>
            <a:graphicFrameLocks noGrp="1"/>
          </p:cNvGraphicFramePr>
          <p:nvPr>
            <p:extLst>
              <p:ext uri="{D42A27DB-BD31-4B8C-83A1-F6EECF244321}">
                <p14:modId xmlns:p14="http://schemas.microsoft.com/office/powerpoint/2010/main" val="1380380815"/>
              </p:ext>
            </p:extLst>
          </p:nvPr>
        </p:nvGraphicFramePr>
        <p:xfrm>
          <a:off x="420952" y="1492765"/>
          <a:ext cx="5095982" cy="3872469"/>
        </p:xfrm>
        <a:graphic>
          <a:graphicData uri="http://schemas.openxmlformats.org/drawingml/2006/table">
            <a:tbl>
              <a:tblPr firstRow="1" firstCol="1" bandRow="1"/>
              <a:tblGrid>
                <a:gridCol w="5095982">
                  <a:extLst>
                    <a:ext uri="{9D8B030D-6E8A-4147-A177-3AD203B41FA5}">
                      <a16:colId xmlns:a16="http://schemas.microsoft.com/office/drawing/2014/main" xmlns="" val="2096313757"/>
                    </a:ext>
                  </a:extLst>
                </a:gridCol>
              </a:tblGrid>
              <a:tr h="426099">
                <a:tc>
                  <a:txBody>
                    <a:bodyPr/>
                    <a:lstStyle/>
                    <a:p>
                      <a:pPr algn="just">
                        <a:lnSpc>
                          <a:spcPct val="107000"/>
                        </a:lnSpc>
                        <a:spcAft>
                          <a:spcPts val="600"/>
                        </a:spcAft>
                      </a:pPr>
                      <a:r>
                        <a:rPr lang="et-EE" sz="1600" b="1" dirty="0">
                          <a:solidFill>
                            <a:srgbClr val="FFFFFF"/>
                          </a:solidFill>
                          <a:effectLst/>
                          <a:latin typeface="Arial"/>
                          <a:ea typeface="Yu Mincho"/>
                          <a:cs typeface="Arial"/>
                        </a:rPr>
                        <a:t>Eesti kliima aastal 2100 (Keskkonnaagentuur)</a:t>
                      </a:r>
                      <a:endParaRPr lang="et-EE" sz="1600" dirty="0">
                        <a:effectLst/>
                        <a:latin typeface="Arial" panose="020B0604020202020204" pitchFamily="34" charset="0"/>
                        <a:ea typeface="Calibri" panose="020F0502020204030204" pitchFamily="34" charset="0"/>
                        <a:cs typeface="Arial" panose="020B0604020202020204" pitchFamily="34" charset="0"/>
                      </a:endParaRPr>
                    </a:p>
                  </a:txBody>
                  <a:tcPr marL="71755" marR="71755" marT="0" marB="0" anchor="ctr">
                    <a:lnL>
                      <a:noFill/>
                    </a:lnL>
                    <a:lnR>
                      <a:noFill/>
                    </a:lnR>
                    <a:lnT>
                      <a:noFill/>
                    </a:lnT>
                    <a:lnB>
                      <a:noFill/>
                    </a:lnB>
                    <a:solidFill>
                      <a:srgbClr val="007360"/>
                    </a:solidFill>
                  </a:tcPr>
                </a:tc>
                <a:extLst>
                  <a:ext uri="{0D108BD9-81ED-4DB2-BD59-A6C34878D82A}">
                    <a16:rowId xmlns:a16="http://schemas.microsoft.com/office/drawing/2014/main" xmlns="" val="2649459003"/>
                  </a:ext>
                </a:extLst>
              </a:tr>
              <a:tr h="438625">
                <a:tc>
                  <a:txBody>
                    <a:bodyPr/>
                    <a:lstStyle/>
                    <a:p>
                      <a:pPr algn="just">
                        <a:lnSpc>
                          <a:spcPct val="107000"/>
                        </a:lnSpc>
                        <a:spcAft>
                          <a:spcPts val="600"/>
                        </a:spcAft>
                      </a:pPr>
                      <a:r>
                        <a:rPr lang="et-EE" sz="1600" dirty="0">
                          <a:effectLst/>
                          <a:latin typeface="Arial"/>
                          <a:ea typeface="Yu Mincho"/>
                          <a:cs typeface="Arial"/>
                        </a:rPr>
                        <a:t>Aasta keskmine temperatuur tõuseb 4,3 °C</a:t>
                      </a:r>
                    </a:p>
                  </a:txBody>
                  <a:tcPr marL="71755" marR="71755" marT="0" marB="0" anchor="ctr">
                    <a:lnL>
                      <a:noFill/>
                    </a:lnL>
                    <a:lnR>
                      <a:noFill/>
                    </a:lnR>
                    <a:lnT>
                      <a:noFill/>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4290029090"/>
                  </a:ext>
                </a:extLst>
              </a:tr>
              <a:tr h="426099">
                <a:tc>
                  <a:txBody>
                    <a:bodyPr/>
                    <a:lstStyle/>
                    <a:p>
                      <a:pPr algn="just">
                        <a:lnSpc>
                          <a:spcPct val="107000"/>
                        </a:lnSpc>
                        <a:spcAft>
                          <a:spcPts val="600"/>
                        </a:spcAft>
                      </a:pPr>
                      <a:r>
                        <a:rPr lang="et-EE" sz="1600" dirty="0">
                          <a:effectLst/>
                          <a:latin typeface="Arial"/>
                          <a:ea typeface="Yu Mincho"/>
                          <a:cs typeface="Arial"/>
                        </a:rPr>
                        <a:t>Aasta keskmine sademete kasv 19%</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3324773764"/>
                  </a:ext>
                </a:extLst>
              </a:tr>
              <a:tr h="426099">
                <a:tc>
                  <a:txBody>
                    <a:bodyPr/>
                    <a:lstStyle/>
                    <a:p>
                      <a:pPr algn="just">
                        <a:lnSpc>
                          <a:spcPct val="107000"/>
                        </a:lnSpc>
                        <a:spcAft>
                          <a:spcPts val="600"/>
                        </a:spcAft>
                      </a:pPr>
                      <a:r>
                        <a:rPr lang="et-EE" sz="1600" dirty="0">
                          <a:effectLst/>
                          <a:latin typeface="Arial"/>
                          <a:ea typeface="Yu Mincho"/>
                          <a:cs typeface="Arial"/>
                        </a:rPr>
                        <a:t>Keskmine tuule kiirus kasvab 3-18%</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3061209685"/>
                  </a:ext>
                </a:extLst>
              </a:tr>
              <a:tr h="426099">
                <a:tc>
                  <a:txBody>
                    <a:bodyPr/>
                    <a:lstStyle/>
                    <a:p>
                      <a:pPr algn="just">
                        <a:lnSpc>
                          <a:spcPct val="107000"/>
                        </a:lnSpc>
                        <a:spcAft>
                          <a:spcPts val="600"/>
                        </a:spcAft>
                      </a:pPr>
                      <a:r>
                        <a:rPr lang="et-EE" sz="1600" dirty="0">
                          <a:effectLst/>
                          <a:latin typeface="Arial"/>
                          <a:ea typeface="Yu Mincho"/>
                          <a:cs typeface="Arial"/>
                        </a:rPr>
                        <a:t>Püsiv lumikate puudub</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3017894835"/>
                  </a:ext>
                </a:extLst>
              </a:tr>
              <a:tr h="426099">
                <a:tc>
                  <a:txBody>
                    <a:bodyPr/>
                    <a:lstStyle/>
                    <a:p>
                      <a:pPr algn="just">
                        <a:lnSpc>
                          <a:spcPct val="107000"/>
                        </a:lnSpc>
                        <a:spcAft>
                          <a:spcPts val="600"/>
                        </a:spcAft>
                      </a:pPr>
                      <a:r>
                        <a:rPr lang="et-EE" sz="1600" dirty="0">
                          <a:effectLst/>
                          <a:latin typeface="Arial"/>
                          <a:ea typeface="Yu Mincho"/>
                          <a:cs typeface="Arial"/>
                        </a:rPr>
                        <a:t>Enamik Läänemerest on jäävaba</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3207108399"/>
                  </a:ext>
                </a:extLst>
              </a:tr>
              <a:tr h="438625">
                <a:tc>
                  <a:txBody>
                    <a:bodyPr/>
                    <a:lstStyle/>
                    <a:p>
                      <a:pPr algn="just">
                        <a:lnSpc>
                          <a:spcPct val="107000"/>
                        </a:lnSpc>
                        <a:spcAft>
                          <a:spcPts val="600"/>
                        </a:spcAft>
                      </a:pPr>
                      <a:r>
                        <a:rPr lang="et-EE" sz="1600">
                          <a:effectLst/>
                          <a:latin typeface="Arial"/>
                          <a:ea typeface="Yu Mincho"/>
                          <a:cs typeface="Arial"/>
                        </a:rPr>
                        <a:t>Merepinna temperatuur tõuseb 2,9 °C</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500150510"/>
                  </a:ext>
                </a:extLst>
              </a:tr>
              <a:tr h="438625">
                <a:tc>
                  <a:txBody>
                    <a:bodyPr/>
                    <a:lstStyle/>
                    <a:p>
                      <a:pPr algn="just">
                        <a:lnSpc>
                          <a:spcPct val="107000"/>
                        </a:lnSpc>
                        <a:spcAft>
                          <a:spcPts val="600"/>
                        </a:spcAft>
                      </a:pPr>
                      <a:r>
                        <a:rPr lang="et-EE" sz="1600">
                          <a:effectLst/>
                          <a:latin typeface="Arial"/>
                          <a:ea typeface="Yu Mincho"/>
                          <a:cs typeface="Arial"/>
                        </a:rPr>
                        <a:t>Eesti järvede veetemperatuuri tõuseb 2–7 °C võrra</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284353462"/>
                  </a:ext>
                </a:extLst>
              </a:tr>
              <a:tr h="426099">
                <a:tc>
                  <a:txBody>
                    <a:bodyPr/>
                    <a:lstStyle/>
                    <a:p>
                      <a:pPr algn="just">
                        <a:lnSpc>
                          <a:spcPct val="107000"/>
                        </a:lnSpc>
                        <a:spcAft>
                          <a:spcPts val="600"/>
                        </a:spcAft>
                      </a:pPr>
                      <a:r>
                        <a:rPr lang="et-EE" sz="1600" dirty="0">
                          <a:effectLst/>
                          <a:latin typeface="Arial"/>
                          <a:ea typeface="Yu Mincho"/>
                          <a:cs typeface="Arial"/>
                        </a:rPr>
                        <a:t>Meretaseme tõusu Eesti rannikutel ligi 40−60 cm</a:t>
                      </a:r>
                    </a:p>
                  </a:txBody>
                  <a:tcPr marL="71755" marR="71755"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01673896"/>
                  </a:ext>
                </a:extLst>
              </a:tr>
            </a:tbl>
          </a:graphicData>
        </a:graphic>
      </p:graphicFrame>
    </p:spTree>
    <p:extLst>
      <p:ext uri="{BB962C8B-B14F-4D97-AF65-F5344CB8AC3E}">
        <p14:creationId xmlns:p14="http://schemas.microsoft.com/office/powerpoint/2010/main" val="325532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D5CF6-2341-478C-A8F0-B4F941713F2C}"/>
              </a:ext>
            </a:extLst>
          </p:cNvPr>
          <p:cNvSpPr>
            <a:spLocks noGrp="1"/>
          </p:cNvSpPr>
          <p:nvPr>
            <p:ph type="title"/>
          </p:nvPr>
        </p:nvSpPr>
        <p:spPr/>
        <p:txBody>
          <a:bodyPr>
            <a:normAutofit/>
          </a:bodyPr>
          <a:lstStyle/>
          <a:p>
            <a:r>
              <a:rPr lang="en-US" sz="3000" b="1" dirty="0" err="1">
                <a:solidFill>
                  <a:srgbClr val="007360"/>
                </a:solidFill>
                <a:latin typeface="Exo 2"/>
              </a:rPr>
              <a:t>Mida</a:t>
            </a:r>
            <a:r>
              <a:rPr lang="en-US" sz="3000" b="1" dirty="0">
                <a:solidFill>
                  <a:srgbClr val="007360"/>
                </a:solidFill>
                <a:latin typeface="Exo 2"/>
              </a:rPr>
              <a:t> see </a:t>
            </a:r>
            <a:r>
              <a:rPr lang="en-US" sz="3000" b="1" dirty="0" err="1">
                <a:solidFill>
                  <a:srgbClr val="007360"/>
                </a:solidFill>
                <a:latin typeface="Exo 2"/>
              </a:rPr>
              <a:t>tähendab</a:t>
            </a:r>
            <a:r>
              <a:rPr lang="en-US" sz="3000" b="1" dirty="0">
                <a:solidFill>
                  <a:srgbClr val="007360"/>
                </a:solidFill>
                <a:latin typeface="Exo 2"/>
              </a:rPr>
              <a:t>?</a:t>
            </a:r>
            <a:endParaRPr lang="et-EE" sz="3000" b="1" dirty="0">
              <a:solidFill>
                <a:srgbClr val="007360"/>
              </a:solidFill>
              <a:latin typeface="Exo 2"/>
            </a:endParaRPr>
          </a:p>
        </p:txBody>
      </p:sp>
      <p:sp>
        <p:nvSpPr>
          <p:cNvPr id="3" name="Content Placeholder 2">
            <a:extLst>
              <a:ext uri="{FF2B5EF4-FFF2-40B4-BE49-F238E27FC236}">
                <a16:creationId xmlns:a16="http://schemas.microsoft.com/office/drawing/2014/main" xmlns="" id="{FBB71D6A-8787-4CA1-A393-53E6A33A076D}"/>
              </a:ext>
            </a:extLst>
          </p:cNvPr>
          <p:cNvSpPr>
            <a:spLocks noGrp="1"/>
          </p:cNvSpPr>
          <p:nvPr>
            <p:ph idx="1"/>
          </p:nvPr>
        </p:nvSpPr>
        <p:spPr/>
        <p:txBody>
          <a:bodyPr>
            <a:normAutofit fontScale="92500" lnSpcReduction="10000"/>
          </a:bodyPr>
          <a:lstStyle/>
          <a:p>
            <a:r>
              <a:rPr lang="en-US" dirty="0" err="1"/>
              <a:t>Sagenevad</a:t>
            </a:r>
            <a:r>
              <a:rPr lang="en-US" dirty="0"/>
              <a:t> </a:t>
            </a:r>
            <a:r>
              <a:rPr lang="et-EE" dirty="0"/>
              <a:t>suvised kuuma-, põua- ja äärmuslikud vihmaperioodid</a:t>
            </a:r>
            <a:endParaRPr lang="en-US" dirty="0"/>
          </a:p>
          <a:p>
            <a:r>
              <a:rPr lang="en-US" dirty="0"/>
              <a:t>T</a:t>
            </a:r>
            <a:r>
              <a:rPr lang="et-EE" dirty="0" err="1"/>
              <a:t>ormide</a:t>
            </a:r>
            <a:r>
              <a:rPr lang="et-EE" dirty="0"/>
              <a:t> sagenemine</a:t>
            </a:r>
          </a:p>
          <a:p>
            <a:r>
              <a:rPr lang="en-US" dirty="0"/>
              <a:t>Ü</a:t>
            </a:r>
            <a:r>
              <a:rPr lang="et-EE" dirty="0" err="1"/>
              <a:t>leujutuste</a:t>
            </a:r>
            <a:r>
              <a:rPr lang="et-EE" dirty="0"/>
              <a:t> kasv </a:t>
            </a:r>
            <a:endParaRPr lang="en-US" dirty="0"/>
          </a:p>
          <a:p>
            <a:r>
              <a:rPr lang="en-US" dirty="0"/>
              <a:t>O</a:t>
            </a:r>
            <a:r>
              <a:rPr lang="et-EE" dirty="0" err="1"/>
              <a:t>ht</a:t>
            </a:r>
            <a:r>
              <a:rPr lang="et-EE" dirty="0"/>
              <a:t> kaldarajatistele, surve hoonete ümberpaigutamiseks</a:t>
            </a:r>
            <a:r>
              <a:rPr lang="en-US" dirty="0"/>
              <a:t> (</a:t>
            </a:r>
            <a:r>
              <a:rPr lang="en-US" dirty="0" err="1"/>
              <a:t>Tamula</a:t>
            </a:r>
            <a:r>
              <a:rPr lang="en-US" dirty="0"/>
              <a:t> </a:t>
            </a:r>
            <a:r>
              <a:rPr lang="en-US" dirty="0" err="1"/>
              <a:t>ümbrus</a:t>
            </a:r>
            <a:r>
              <a:rPr lang="en-US" dirty="0"/>
              <a:t>)</a:t>
            </a:r>
            <a:endParaRPr lang="et-EE" dirty="0"/>
          </a:p>
          <a:p>
            <a:r>
              <a:rPr lang="en-US" dirty="0"/>
              <a:t>U</a:t>
            </a:r>
            <a:r>
              <a:rPr lang="et-EE" dirty="0" err="1"/>
              <a:t>ued</a:t>
            </a:r>
            <a:r>
              <a:rPr lang="et-EE" dirty="0"/>
              <a:t> nõuded ehitiste/rajatiste vastupidavusele</a:t>
            </a:r>
          </a:p>
          <a:p>
            <a:r>
              <a:rPr lang="en-US" dirty="0"/>
              <a:t>M</a:t>
            </a:r>
            <a:r>
              <a:rPr lang="et-EE" dirty="0" err="1"/>
              <a:t>uutused</a:t>
            </a:r>
            <a:r>
              <a:rPr lang="et-EE" dirty="0"/>
              <a:t> taimekasvus, uued taimekahjurid</a:t>
            </a:r>
            <a:r>
              <a:rPr lang="en-US" dirty="0"/>
              <a:t> </a:t>
            </a:r>
            <a:r>
              <a:rPr lang="et-EE" dirty="0"/>
              <a:t>ja </a:t>
            </a:r>
            <a:r>
              <a:rPr lang="et-EE" dirty="0" err="1"/>
              <a:t>võõrliikide</a:t>
            </a:r>
            <a:r>
              <a:rPr lang="et-EE" dirty="0"/>
              <a:t> suurenemine</a:t>
            </a:r>
          </a:p>
          <a:p>
            <a:r>
              <a:rPr lang="en-US" dirty="0"/>
              <a:t>K</a:t>
            </a:r>
            <a:r>
              <a:rPr lang="et-EE" dirty="0" err="1"/>
              <a:t>ülmumata</a:t>
            </a:r>
            <a:r>
              <a:rPr lang="et-EE" dirty="0"/>
              <a:t> ja liigniiske </a:t>
            </a:r>
            <a:r>
              <a:rPr lang="et-EE" dirty="0" err="1"/>
              <a:t>metsamaa</a:t>
            </a:r>
            <a:endParaRPr lang="et-EE" dirty="0"/>
          </a:p>
          <a:p>
            <a:r>
              <a:rPr lang="en-US" dirty="0"/>
              <a:t>T</a:t>
            </a:r>
            <a:r>
              <a:rPr lang="et-EE" dirty="0" err="1"/>
              <a:t>alvise</a:t>
            </a:r>
            <a:r>
              <a:rPr lang="et-EE" dirty="0"/>
              <a:t> ja suvise energiatarbimise muutused (talvel</a:t>
            </a:r>
            <a:r>
              <a:rPr lang="en-US" dirty="0"/>
              <a:t> </a:t>
            </a:r>
            <a:r>
              <a:rPr lang="et-EE" dirty="0"/>
              <a:t>kütame vähem – suvel jahutame rohkem)</a:t>
            </a:r>
          </a:p>
          <a:p>
            <a:r>
              <a:rPr lang="en-US" dirty="0"/>
              <a:t>I</a:t>
            </a:r>
            <a:r>
              <a:rPr lang="et-EE" dirty="0" err="1"/>
              <a:t>nimeste</a:t>
            </a:r>
            <a:r>
              <a:rPr lang="et-EE" dirty="0"/>
              <a:t>, eriti eakate, tervisehädade sagenemine,</a:t>
            </a:r>
            <a:r>
              <a:rPr lang="en-US" dirty="0"/>
              <a:t> </a:t>
            </a:r>
            <a:r>
              <a:rPr lang="et-EE" dirty="0"/>
              <a:t>uued haigusetekitajad</a:t>
            </a:r>
          </a:p>
        </p:txBody>
      </p:sp>
    </p:spTree>
    <p:extLst>
      <p:ext uri="{BB962C8B-B14F-4D97-AF65-F5344CB8AC3E}">
        <p14:creationId xmlns:p14="http://schemas.microsoft.com/office/powerpoint/2010/main" val="425201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TotalTime>
  <Words>1678</Words>
  <Application>Microsoft Office PowerPoint</Application>
  <PresentationFormat>Widescreen</PresentationFormat>
  <Paragraphs>121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Exo 2</vt:lpstr>
      <vt:lpstr>Yu Mincho</vt:lpstr>
      <vt:lpstr>Office Theme</vt:lpstr>
      <vt:lpstr>Võru maakonna kliima- ja  energiakava koostamisest</vt:lpstr>
      <vt:lpstr>Islandi(Reykjaviki kliimapoliitika põhisuunised) vaade eesmärkidele(1)</vt:lpstr>
      <vt:lpstr>Riiklik vaade eesmärkidele(1)</vt:lpstr>
      <vt:lpstr>Riiklik vaade eesmärkidele (2)</vt:lpstr>
      <vt:lpstr>Riiklik vaade eesmärkidele (3)</vt:lpstr>
      <vt:lpstr>Riiklik vaade eesmärkidele (4)</vt:lpstr>
      <vt:lpstr>Riiklik vaade eesmärkidele (5)</vt:lpstr>
      <vt:lpstr>Eesti kliima aastal 2100</vt:lpstr>
      <vt:lpstr>Mida see tähendab?</vt:lpstr>
      <vt:lpstr>Vahetulemused(1)</vt:lpstr>
      <vt:lpstr>Vahetulemused(2)</vt:lpstr>
      <vt:lpstr>Vahetulemused(3)</vt:lpstr>
      <vt:lpstr>Vahetulemused(4)</vt:lpstr>
      <vt:lpstr>Vahetulemused(5)</vt:lpstr>
      <vt:lpstr>Vahetulemused(6)</vt:lpstr>
      <vt:lpstr>Vahetulemused(7)</vt:lpstr>
      <vt:lpstr>Kliimaambitsioonide täitmiste võimalustest (1)</vt:lpstr>
      <vt:lpstr>Kliimaambitsioonide täitmiste võimalustest (2)</vt:lpstr>
      <vt:lpstr>Kliimaambitsioonide täitmiste võimalustest (3)</vt:lpstr>
      <vt:lpstr>Kliimaambitsioonide täitmiste võimalustest (4)</vt:lpstr>
      <vt:lpstr>Kliimaambitsioonide täitmiste võimalustest (5)</vt:lpstr>
      <vt:lpstr>Kliimaambitsioonide täitmiste võimalustest (6)</vt:lpstr>
      <vt:lpstr>Kuidas edasi (1)</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Ettekande pealkiri</dc:title>
  <dc:creator>Kairit Kase</dc:creator>
  <cp:lastModifiedBy>elar_arvuti@alkranel.ee</cp:lastModifiedBy>
  <cp:revision>73</cp:revision>
  <dcterms:created xsi:type="dcterms:W3CDTF">2022-03-30T12:55:39Z</dcterms:created>
  <dcterms:modified xsi:type="dcterms:W3CDTF">2022-04-28T05:51:14Z</dcterms:modified>
</cp:coreProperties>
</file>